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699"/>
    <a:srgbClr val="FFC001"/>
    <a:srgbClr val="FBEAD9"/>
    <a:srgbClr val="DD7B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Helle Formatvorlage 2 - Akz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588" autoAdjust="0"/>
    <p:restoredTop sz="94690"/>
  </p:normalViewPr>
  <p:slideViewPr>
    <p:cSldViewPr snapToGrid="0">
      <p:cViewPr varScale="1">
        <p:scale>
          <a:sx n="16" d="100"/>
          <a:sy n="16" d="100"/>
        </p:scale>
        <p:origin x="201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jpg>
</file>

<file path=ppt/media/image2.jpeg>
</file>

<file path=ppt/media/image3.jpe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E72257-2400-4BBE-A115-84F67D25978E}" type="datetimeFigureOut">
              <a:rPr lang="en-US" smtClean="0"/>
              <a:t>9/2/2020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4F3EE0-074D-4857-BC3B-C1AE4A03EE1C}" type="slidenum">
              <a:rPr lang="en-US" smtClean="0"/>
              <a:t>‹#›</a:t>
            </a:fld>
            <a:endParaRPr lang="en-US"/>
          </a:p>
        </p:txBody>
      </p:sp>
    </p:spTree>
    <p:extLst>
      <p:ext uri="{BB962C8B-B14F-4D97-AF65-F5344CB8AC3E}">
        <p14:creationId xmlns:p14="http://schemas.microsoft.com/office/powerpoint/2010/main" val="3138929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74F3EE0-074D-4857-BC3B-C1AE4A03EE1C}" type="slidenum">
              <a:rPr lang="en-US" smtClean="0"/>
              <a:t>1</a:t>
            </a:fld>
            <a:endParaRPr lang="en-US"/>
          </a:p>
        </p:txBody>
      </p:sp>
    </p:spTree>
    <p:extLst>
      <p:ext uri="{BB962C8B-B14F-4D97-AF65-F5344CB8AC3E}">
        <p14:creationId xmlns:p14="http://schemas.microsoft.com/office/powerpoint/2010/main" val="33125519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p>
        </p:txBody>
      </p:sp>
      <p:sp>
        <p:nvSpPr>
          <p:cNvPr id="4" name="Date Placeholder 3"/>
          <p:cNvSpPr>
            <a:spLocks noGrp="1"/>
          </p:cNvSpPr>
          <p:nvPr>
            <p:ph type="dt" sz="half" idx="10"/>
          </p:nvPr>
        </p:nvSpPr>
        <p:spPr/>
        <p:txBody>
          <a:bodyPr/>
          <a:lstStyle/>
          <a:p>
            <a:fld id="{FCA05E1A-B838-42A4-B83B-5BF4B6013A9C}" type="datetimeFigureOut">
              <a:rPr lang="en-US" smtClean="0"/>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2231416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A05E1A-B838-42A4-B83B-5BF4B6013A9C}" type="datetimeFigureOut">
              <a:rPr lang="en-US" smtClean="0"/>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2650928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A05E1A-B838-42A4-B83B-5BF4B6013A9C}" type="datetimeFigureOut">
              <a:rPr lang="en-US" smtClean="0"/>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4172262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CA05E1A-B838-42A4-B83B-5BF4B6013A9C}" type="datetimeFigureOut">
              <a:rPr lang="en-US" smtClean="0"/>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1061765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CA05E1A-B838-42A4-B83B-5BF4B6013A9C}" type="datetimeFigureOut">
              <a:rPr lang="en-US" smtClean="0"/>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2075114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CA05E1A-B838-42A4-B83B-5BF4B6013A9C}" type="datetimeFigureOut">
              <a:rPr lang="en-US" smtClean="0"/>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41998753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CA05E1A-B838-42A4-B83B-5BF4B6013A9C}" type="datetimeFigureOut">
              <a:rPr lang="en-US" smtClean="0"/>
              <a:t>9/2/2020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17518497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CA05E1A-B838-42A4-B83B-5BF4B6013A9C}" type="datetimeFigureOut">
              <a:rPr lang="en-US" smtClean="0"/>
              <a:t>9/2/2020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3464475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A05E1A-B838-42A4-B83B-5BF4B6013A9C}" type="datetimeFigureOut">
              <a:rPr lang="en-US" smtClean="0"/>
              <a:t>9/2/2020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38164915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FCA05E1A-B838-42A4-B83B-5BF4B6013A9C}" type="datetimeFigureOut">
              <a:rPr lang="en-US" smtClean="0"/>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34798335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FCA05E1A-B838-42A4-B83B-5BF4B6013A9C}" type="datetimeFigureOut">
              <a:rPr lang="en-US" smtClean="0"/>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002C3-5279-49DD-AC77-6B5F8286A7AF}" type="slidenum">
              <a:rPr lang="en-US" smtClean="0"/>
              <a:t>‹#›</a:t>
            </a:fld>
            <a:endParaRPr lang="en-US"/>
          </a:p>
        </p:txBody>
      </p:sp>
    </p:spTree>
    <p:extLst>
      <p:ext uri="{BB962C8B-B14F-4D97-AF65-F5344CB8AC3E}">
        <p14:creationId xmlns:p14="http://schemas.microsoft.com/office/powerpoint/2010/main" val="10767972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FCA05E1A-B838-42A4-B83B-5BF4B6013A9C}" type="datetimeFigureOut">
              <a:rPr lang="en-US" smtClean="0"/>
              <a:t>9/2/2020</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A8E002C3-5279-49DD-AC77-6B5F8286A7AF}" type="slidenum">
              <a:rPr lang="en-US" smtClean="0"/>
              <a:t>‹#›</a:t>
            </a:fld>
            <a:endParaRPr lang="en-US"/>
          </a:p>
        </p:txBody>
      </p:sp>
    </p:spTree>
    <p:extLst>
      <p:ext uri="{BB962C8B-B14F-4D97-AF65-F5344CB8AC3E}">
        <p14:creationId xmlns:p14="http://schemas.microsoft.com/office/powerpoint/2010/main" val="1067000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3" Type="http://schemas.openxmlformats.org/officeDocument/2006/relationships/image" Target="../media/image1.jpg"/><Relationship Id="rId7"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file:////var/folders/3l/6gvvskk539bc433_s88bv1240000gn/T/com.microsoft.Powerpoint/converted_emf.emf" TargetMode="External"/><Relationship Id="rId5" Type="http://schemas.openxmlformats.org/officeDocument/2006/relationships/image" Target="../media/image3.jpe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88C3093C-056A-481A-9733-F54392F24732}"/>
              </a:ext>
            </a:extLst>
          </p:cNvPr>
          <p:cNvSpPr/>
          <p:nvPr/>
        </p:nvSpPr>
        <p:spPr>
          <a:xfrm>
            <a:off x="31313825" y="15464438"/>
            <a:ext cx="1673489" cy="16535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010277" y="722430"/>
            <a:ext cx="41851385" cy="3370153"/>
          </a:xfrm>
          <a:prstGeom prst="rect">
            <a:avLst/>
          </a:prstGeom>
          <a:solidFill>
            <a:schemeClr val="bg1"/>
          </a:solidFill>
          <a:ln>
            <a:noFill/>
          </a:ln>
        </p:spPr>
        <p:txBody>
          <a:bodyPr wrap="square" rtlCol="0" anchor="t">
            <a:spAutoFit/>
          </a:bodyPr>
          <a:lstStyle/>
          <a:p>
            <a:pPr algn="ctr"/>
            <a:r>
              <a:rPr lang="en-US" sz="8500" b="1" dirty="0">
                <a:solidFill>
                  <a:srgbClr val="000000"/>
                </a:solidFill>
                <a:latin typeface="Calibri"/>
                <a:cs typeface="Calibri"/>
              </a:rPr>
              <a:t>Neural network structure for MS-HPLC image classification</a:t>
            </a:r>
            <a:endParaRPr lang="en-US" sz="8500" i="1" dirty="0">
              <a:latin typeface="Calibri"/>
              <a:ea typeface="Calibri" charset="0"/>
              <a:cs typeface="Calibri"/>
            </a:endParaRPr>
          </a:p>
          <a:p>
            <a:pPr algn="ctr"/>
            <a:r>
              <a:rPr lang="en-US" sz="5600" dirty="0">
                <a:latin typeface="Calibri"/>
                <a:ea typeface="Calibri" charset="0"/>
                <a:cs typeface="Calibri"/>
              </a:rPr>
              <a:t>Akhil </a:t>
            </a:r>
            <a:r>
              <a:rPr lang="en-US" sz="5600" dirty="0" err="1">
                <a:latin typeface="Calibri"/>
                <a:ea typeface="Calibri" charset="0"/>
                <a:cs typeface="Calibri"/>
              </a:rPr>
              <a:t>Mandalapu</a:t>
            </a:r>
            <a:r>
              <a:rPr lang="en-US" sz="5600" dirty="0">
                <a:latin typeface="Calibri"/>
                <a:ea typeface="Calibri" charset="0"/>
                <a:cs typeface="Calibri"/>
              </a:rPr>
              <a:t>, Max </a:t>
            </a:r>
            <a:r>
              <a:rPr lang="en-US" sz="5600" dirty="0">
                <a:ea typeface="Calibri" charset="0"/>
                <a:cs typeface="Calibri"/>
              </a:rPr>
              <a:t>Franke, </a:t>
            </a:r>
            <a:r>
              <a:rPr lang="en-US" sz="5600" dirty="0" err="1">
                <a:ea typeface="Calibri" charset="0"/>
                <a:cs typeface="Calibri"/>
              </a:rPr>
              <a:t>Bhagyalakshmi</a:t>
            </a:r>
            <a:r>
              <a:rPr lang="en-US" sz="5600" dirty="0">
                <a:ea typeface="Calibri" charset="0"/>
                <a:cs typeface="Calibri"/>
              </a:rPr>
              <a:t> </a:t>
            </a:r>
            <a:r>
              <a:rPr lang="en-US" sz="5600" dirty="0" err="1">
                <a:ea typeface="Calibri" charset="0"/>
                <a:cs typeface="Calibri"/>
              </a:rPr>
              <a:t>Patchipalu</a:t>
            </a:r>
            <a:r>
              <a:rPr lang="en-US" sz="5600" dirty="0">
                <a:ea typeface="Calibri" charset="0"/>
                <a:cs typeface="Calibri"/>
              </a:rPr>
              <a:t>, Philemon L. </a:t>
            </a:r>
            <a:r>
              <a:rPr lang="en-US" sz="5600" dirty="0" err="1">
                <a:ea typeface="Calibri" charset="0"/>
                <a:cs typeface="Calibri"/>
              </a:rPr>
              <a:t>Ramontal</a:t>
            </a:r>
            <a:r>
              <a:rPr lang="en-US" sz="5600" dirty="0">
                <a:ea typeface="Calibri" charset="0"/>
                <a:cs typeface="Calibri"/>
              </a:rPr>
              <a:t>, Sean Mondesire</a:t>
            </a:r>
            <a:r>
              <a:rPr lang="x-none" sz="5600">
                <a:ea typeface="Calibri" charset="0"/>
                <a:cs typeface="Calibri"/>
              </a:rPr>
              <a:t> </a:t>
            </a:r>
            <a:br>
              <a:rPr lang="en-US" sz="5600" baseline="30000" dirty="0">
                <a:latin typeface="Calibri"/>
                <a:ea typeface="Calibri" charset="0"/>
                <a:cs typeface="Calibri"/>
              </a:rPr>
            </a:br>
            <a:r>
              <a:rPr lang="x-none" sz="3600">
                <a:ea typeface="Calibri" charset="0"/>
                <a:cs typeface="Calibri"/>
              </a:rPr>
              <a:t>St. Thomas University, School of Science, Miami Gardens, FL</a:t>
            </a:r>
            <a:r>
              <a:rPr lang="en-US" sz="3600" baseline="30000" dirty="0">
                <a:ea typeface="Calibri" charset="0"/>
                <a:cs typeface="Calibri"/>
              </a:rPr>
              <a:t>1</a:t>
            </a:r>
            <a:br>
              <a:rPr lang="en-US" sz="5600" baseline="30000" dirty="0">
                <a:latin typeface="Calibri"/>
                <a:ea typeface="Calibri" charset="0"/>
                <a:cs typeface="Calibri"/>
              </a:rPr>
            </a:br>
            <a:r>
              <a:rPr lang="en-US" sz="3600" dirty="0">
                <a:latin typeface="Calibri"/>
                <a:ea typeface="Calibri" charset="0"/>
                <a:cs typeface="Calibri"/>
              </a:rPr>
              <a:t>University of Central Florida</a:t>
            </a:r>
            <a:r>
              <a:rPr lang="x-none" sz="3600">
                <a:latin typeface="Calibri"/>
                <a:ea typeface="Calibri" charset="0"/>
                <a:cs typeface="Calibri"/>
              </a:rPr>
              <a:t>, </a:t>
            </a:r>
            <a:r>
              <a:rPr lang="de-DE" sz="3600" dirty="0">
                <a:latin typeface="Calibri"/>
                <a:ea typeface="Calibri" charset="0"/>
                <a:cs typeface="Calibri"/>
              </a:rPr>
              <a:t>Orlando</a:t>
            </a:r>
            <a:r>
              <a:rPr lang="x-none" sz="3600">
                <a:latin typeface="Calibri"/>
                <a:ea typeface="Calibri" charset="0"/>
                <a:cs typeface="Calibri"/>
              </a:rPr>
              <a:t>, FL</a:t>
            </a:r>
            <a:r>
              <a:rPr lang="en-US" sz="3600" baseline="30000" dirty="0">
                <a:ea typeface="Calibri" charset="0"/>
                <a:cs typeface="Calibri"/>
              </a:rPr>
              <a:t> 2</a:t>
            </a:r>
            <a:endParaRPr lang="en-US" sz="3600" dirty="0">
              <a:latin typeface="Calibri"/>
              <a:ea typeface="Calibri" charset="0"/>
              <a:cs typeface="Calibri"/>
            </a:endParaRPr>
          </a:p>
        </p:txBody>
      </p:sp>
      <p:sp>
        <p:nvSpPr>
          <p:cNvPr id="5" name="TextBox 4"/>
          <p:cNvSpPr txBox="1"/>
          <p:nvPr/>
        </p:nvSpPr>
        <p:spPr>
          <a:xfrm>
            <a:off x="1042621" y="6516283"/>
            <a:ext cx="10238117"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Motivation</a:t>
            </a:r>
          </a:p>
        </p:txBody>
      </p:sp>
      <p:sp>
        <p:nvSpPr>
          <p:cNvPr id="6" name="TextBox 5"/>
          <p:cNvSpPr txBox="1"/>
          <p:nvPr/>
        </p:nvSpPr>
        <p:spPr>
          <a:xfrm>
            <a:off x="1059875" y="7700256"/>
            <a:ext cx="10220864" cy="4893647"/>
          </a:xfrm>
          <a:prstGeom prst="rect">
            <a:avLst/>
          </a:prstGeom>
          <a:solidFill>
            <a:schemeClr val="bg1"/>
          </a:solidFill>
          <a:ln w="38100">
            <a:solidFill>
              <a:schemeClr val="accent4">
                <a:lumMod val="60000"/>
                <a:lumOff val="40000"/>
              </a:schemeClr>
            </a:solidFill>
          </a:ln>
        </p:spPr>
        <p:txBody>
          <a:bodyPr wrap="square" rtlCol="0" anchor="t">
            <a:spAutoFit/>
          </a:bodyPr>
          <a:lstStyle/>
          <a:p>
            <a:r>
              <a:rPr lang="en-US" sz="2400" dirty="0"/>
              <a:t>Metabolomics, a study of chemical processes involving metabolites, allows for insight regarding patient health at the cellular level, including the detection of cancerous cells [1]. Therefore High-Performance Mass Spectrometry Liquid Chromatography (MS-HPLC) data analysis has led to insights within the fields of metabolomics. </a:t>
            </a:r>
          </a:p>
          <a:p>
            <a:endParaRPr lang="en-US" sz="2400" dirty="0"/>
          </a:p>
          <a:p>
            <a:r>
              <a:rPr lang="en-US" sz="2400" dirty="0"/>
              <a:t>The motivation of this study is to determine the optimal neural network structure for MS-HPLC image classification, because techniques involved in the quantification of compounds of interest in metabolomics within cancer research and HPLC-MS are time-consuming and require trained human supervision and statistical and automated approaches, such as denoising and feature detection, have been explored with moderate success. So, the optimal structure could lead to potential automation of MS-HPLC feature classification.</a:t>
            </a:r>
          </a:p>
        </p:txBody>
      </p:sp>
      <p:sp>
        <p:nvSpPr>
          <p:cNvPr id="7" name="TextBox 6"/>
          <p:cNvSpPr txBox="1"/>
          <p:nvPr/>
        </p:nvSpPr>
        <p:spPr>
          <a:xfrm>
            <a:off x="1010277" y="12887150"/>
            <a:ext cx="10270462"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Background</a:t>
            </a:r>
          </a:p>
        </p:txBody>
      </p:sp>
      <p:sp>
        <p:nvSpPr>
          <p:cNvPr id="16" name="TextBox 15"/>
          <p:cNvSpPr txBox="1"/>
          <p:nvPr/>
        </p:nvSpPr>
        <p:spPr>
          <a:xfrm>
            <a:off x="1034161" y="14074976"/>
            <a:ext cx="10246577" cy="11541621"/>
          </a:xfrm>
          <a:prstGeom prst="rect">
            <a:avLst/>
          </a:prstGeom>
          <a:solidFill>
            <a:schemeClr val="bg1"/>
          </a:solidFill>
          <a:ln w="38100">
            <a:solidFill>
              <a:schemeClr val="accent4">
                <a:lumMod val="60000"/>
                <a:lumOff val="40000"/>
              </a:schemeClr>
            </a:solidFill>
          </a:ln>
        </p:spPr>
        <p:txBody>
          <a:bodyPr wrap="square" rtlCol="0" anchor="t">
            <a:spAutoFit/>
          </a:bodyPr>
          <a:lstStyle/>
          <a:p>
            <a:r>
              <a:rPr lang="en-US" sz="2400" dirty="0"/>
              <a:t>This study analyzes the optimal neural network structure for MS-HPLC image classification. The analysis explores one effective technique used within HPLC-MS analysis: The integration of the spikes or “peaks” of a chromatogram produced from a Mass Spectrometer machine. Chromatograms with a single distinct peak, as shown in Fig. 1 are suitable for integration, while those with plenty of peaks of various sizes throughout the chromatogram are not suitable, as shown in Fig 2.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Corroborated studies determined that HPLC-MS offers the advantages of significantly reducing analysis time in comparison to traditional column chromatography methods as well as having overall higher resolution and heightened precision and sensitivity [2], [3]. The issue with HPLC- MS resides in its limitations: the cost of equipment, technician training, and dependence on MS machinery.</a:t>
            </a:r>
          </a:p>
          <a:p>
            <a:endParaRPr lang="en-US" sz="2400" dirty="0"/>
          </a:p>
          <a:p>
            <a:r>
              <a:rPr lang="en-US" sz="2400" dirty="0"/>
              <a:t>A perspective that has been explored in the field of machine learning is the capabilities of deep learning networks for image classification. Deep Convolutional Neural Networks (DCNN) have had various levels of success in solving complex image classification tasks [4]. Currently, DCNNs are the standard on image classification tasks and, on single label tasks, exceeded human performance. Overall, the literature exploring machine learning algorithms has compared classifiers on waveform-like data like HPLC-MS but not specifically on HPLC-MS data. </a:t>
            </a:r>
          </a:p>
        </p:txBody>
      </p:sp>
      <p:sp>
        <p:nvSpPr>
          <p:cNvPr id="32" name="TextBox 31"/>
          <p:cNvSpPr txBox="1"/>
          <p:nvPr/>
        </p:nvSpPr>
        <p:spPr>
          <a:xfrm>
            <a:off x="1034161" y="25955081"/>
            <a:ext cx="10270462" cy="103471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Methodology</a:t>
            </a:r>
          </a:p>
        </p:txBody>
      </p:sp>
      <p:sp>
        <p:nvSpPr>
          <p:cNvPr id="44" name="TextBox 43"/>
          <p:cNvSpPr txBox="1"/>
          <p:nvPr/>
        </p:nvSpPr>
        <p:spPr>
          <a:xfrm>
            <a:off x="11828105" y="4284245"/>
            <a:ext cx="20652336" cy="1015663"/>
          </a:xfrm>
          <a:prstGeom prst="rect">
            <a:avLst/>
          </a:prstGeom>
          <a:solidFill>
            <a:schemeClr val="accent4">
              <a:lumMod val="40000"/>
              <a:lumOff val="60000"/>
            </a:schemeClr>
          </a:solidFill>
        </p:spPr>
        <p:txBody>
          <a:bodyPr wrap="square" lIns="0" rIns="0" rtlCol="0">
            <a:spAutoFit/>
          </a:bodyPr>
          <a:lstStyle/>
          <a:p>
            <a:pPr algn="ctr"/>
            <a:r>
              <a:rPr lang="en-US" sz="6000">
                <a:latin typeface="Calibri" charset="0"/>
                <a:ea typeface="Calibri" charset="0"/>
                <a:cs typeface="Calibri" charset="0"/>
              </a:rPr>
              <a:t>Optimal neural network structure for MS-HPLC image classification</a:t>
            </a:r>
          </a:p>
        </p:txBody>
      </p:sp>
      <p:sp>
        <p:nvSpPr>
          <p:cNvPr id="46" name="TextBox 45"/>
          <p:cNvSpPr txBox="1"/>
          <p:nvPr/>
        </p:nvSpPr>
        <p:spPr>
          <a:xfrm>
            <a:off x="33097556" y="4284245"/>
            <a:ext cx="10273751"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Discussion</a:t>
            </a:r>
          </a:p>
        </p:txBody>
      </p:sp>
      <p:sp>
        <p:nvSpPr>
          <p:cNvPr id="48" name="TextBox 47"/>
          <p:cNvSpPr txBox="1"/>
          <p:nvPr/>
        </p:nvSpPr>
        <p:spPr>
          <a:xfrm>
            <a:off x="33114809" y="5459484"/>
            <a:ext cx="10256499" cy="7848302"/>
          </a:xfrm>
          <a:prstGeom prst="rect">
            <a:avLst/>
          </a:prstGeom>
          <a:solidFill>
            <a:schemeClr val="bg1"/>
          </a:solidFill>
          <a:ln w="38100">
            <a:solidFill>
              <a:schemeClr val="accent4">
                <a:lumMod val="60000"/>
                <a:lumOff val="40000"/>
              </a:schemeClr>
            </a:solidFill>
          </a:ln>
        </p:spPr>
        <p:txBody>
          <a:bodyPr wrap="square" rtlCol="0" anchor="t">
            <a:spAutoFit/>
          </a:bodyPr>
          <a:lstStyle/>
          <a:p>
            <a:pPr fontAlgn="base"/>
            <a:r>
              <a:rPr lang="en-US" sz="2400" dirty="0"/>
              <a:t>This study observed that there is an impact between number of Layers and accuracy concerning MS-HPLC image classification. In order to detecting the optimal neural network structure for MS-HPLC the combinations of Layers and permutations were analyzed</a:t>
            </a:r>
            <a:r>
              <a:rPr lang="en-US" sz="2400" dirty="0">
                <a:cs typeface="Calibri"/>
              </a:rPr>
              <a:t> concerning all combinations of Layers and permutations from 1 to 64, exponentially. For this, the results are summarized in </a:t>
            </a:r>
          </a:p>
          <a:p>
            <a:pPr fontAlgn="base"/>
            <a:r>
              <a:rPr lang="en-US" sz="2400" dirty="0">
                <a:cs typeface="Calibri"/>
              </a:rPr>
              <a:t>figure 6. Therefore, the mean accuracy for the second layer is the highest with a standard deviation of </a:t>
            </a:r>
            <a:r>
              <a:rPr lang="en-US" sz="2400" dirty="0"/>
              <a:t>0.029 and a variance </a:t>
            </a:r>
            <a:r>
              <a:rPr lang="en-US" sz="2400" dirty="0">
                <a:cs typeface="Calibri"/>
              </a:rPr>
              <a:t>of </a:t>
            </a:r>
            <a:r>
              <a:rPr lang="en-US" sz="2400" dirty="0"/>
              <a:t>0.0009.</a:t>
            </a:r>
          </a:p>
          <a:p>
            <a:pPr fontAlgn="base"/>
            <a:endParaRPr lang="en-US" sz="2400" dirty="0">
              <a:cs typeface="Calibri"/>
            </a:endParaRPr>
          </a:p>
          <a:p>
            <a:pPr fontAlgn="base"/>
            <a:r>
              <a:rPr lang="en-US" sz="2400" dirty="0"/>
              <a:t>Additionally, a One-Way Analysis of Variance (ANOVA) test was conducted with a significant P-Value of &lt;2e-16 less than alpha 0.05 and with an F value (502.7) therefore rejecting the null hypothesis and accepting the alternate hypothesis that there is a statistically significant improvement in classifier performance with differing number of hidden layers (Kim 2014). </a:t>
            </a:r>
            <a:endParaRPr lang="en-US" sz="2400" dirty="0">
              <a:solidFill>
                <a:schemeClr val="bg1">
                  <a:lumMod val="50000"/>
                </a:schemeClr>
              </a:solidFill>
            </a:endParaRPr>
          </a:p>
          <a:p>
            <a:pPr fontAlgn="base"/>
            <a:r>
              <a:rPr lang="en-US" sz="2400" dirty="0"/>
              <a:t>Furthermore, the dataset used to train the algorithms was relatively small at 10000 images and configurations such as dropout, which are used in order to prevent overfitting, were kept constant between the algorithms</a:t>
            </a:r>
          </a:p>
          <a:p>
            <a:pPr fontAlgn="base"/>
            <a:endParaRPr lang="en-US" sz="2400" dirty="0"/>
          </a:p>
          <a:p>
            <a:pPr fontAlgn="base"/>
            <a:r>
              <a:rPr lang="en-US" sz="2400" dirty="0"/>
              <a:t>Overall, the experimental data refute the hypothesis that an increase in hidden layers would achieve higher accuracy than less hidden layer algorithms. Instead, the data suggest that the less complex 2-hidden layer algorithm results in the highest overall accuracy. </a:t>
            </a:r>
          </a:p>
        </p:txBody>
      </p:sp>
      <p:sp>
        <p:nvSpPr>
          <p:cNvPr id="54" name="TextBox 53"/>
          <p:cNvSpPr txBox="1"/>
          <p:nvPr/>
        </p:nvSpPr>
        <p:spPr>
          <a:xfrm>
            <a:off x="33074392" y="13606377"/>
            <a:ext cx="10296915"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Conclusions</a:t>
            </a:r>
          </a:p>
        </p:txBody>
      </p:sp>
      <p:sp>
        <p:nvSpPr>
          <p:cNvPr id="55" name="TextBox 54"/>
          <p:cNvSpPr txBox="1"/>
          <p:nvPr/>
        </p:nvSpPr>
        <p:spPr>
          <a:xfrm>
            <a:off x="33092589" y="14812123"/>
            <a:ext cx="10278718" cy="9325630"/>
          </a:xfrm>
          <a:prstGeom prst="rect">
            <a:avLst/>
          </a:prstGeom>
          <a:solidFill>
            <a:schemeClr val="bg1"/>
          </a:solidFill>
          <a:ln w="38100">
            <a:solidFill>
              <a:schemeClr val="accent4">
                <a:lumMod val="60000"/>
                <a:lumOff val="40000"/>
              </a:schemeClr>
            </a:solidFill>
          </a:ln>
        </p:spPr>
        <p:txBody>
          <a:bodyPr wrap="square" rtlCol="0" anchor="t">
            <a:spAutoFit/>
          </a:bodyPr>
          <a:lstStyle/>
          <a:p>
            <a:pPr algn="just"/>
            <a:r>
              <a:rPr lang="en-US" sz="2400" dirty="0"/>
              <a:t>The study evaluated the effectiveness and feasibility of using convolutional neural networks to classify chromatograms as suitable or unsuitable. The experiments built models, with multiple hidden layers by using </a:t>
            </a:r>
            <a:r>
              <a:rPr lang="en-US" sz="2400" dirty="0">
                <a:cs typeface="Calibri"/>
              </a:rPr>
              <a:t>all combinations of Layers and permutations from 1 to 64, exponentially trained in ten trials. The high accuracies associated with these layer counts could allow for a neural network to be more accessible for use in laboratories with few computational resources. For example, 2-layer networks do not require as many computational resources as 64-layer networks but still achieves high accuracy. </a:t>
            </a:r>
          </a:p>
          <a:p>
            <a:pPr algn="just"/>
            <a:endParaRPr lang="en-US" sz="2400" dirty="0">
              <a:cs typeface="Calibri"/>
            </a:endParaRPr>
          </a:p>
          <a:p>
            <a:pPr algn="just"/>
            <a:r>
              <a:rPr lang="en-US" sz="2400" dirty="0">
                <a:cs typeface="Calibri"/>
              </a:rPr>
              <a:t>Further analyses within the layer combination showed that the number of permutations in the layer networks only showed significant differences in individual cases. The layer networks 1,2,8,32, and 64 do not show any significant difference between the permutation combinations. Only layer-networks 4 and 16 show significant differences in the permutation combinations.</a:t>
            </a:r>
            <a:endParaRPr lang="en-US" sz="2400" dirty="0"/>
          </a:p>
          <a:p>
            <a:pPr algn="just"/>
            <a:endParaRPr lang="en-US" sz="2400" dirty="0">
              <a:cs typeface="Calibri"/>
            </a:endParaRPr>
          </a:p>
          <a:p>
            <a:pPr algn="just"/>
            <a:r>
              <a:rPr lang="en-US" sz="2400" dirty="0">
                <a:cs typeface="Calibri"/>
              </a:rPr>
              <a:t>A further view would be to check overfitting of the layer-networks 16,32, and 64, because the mean accuracy values are significantly lower. Possibly, an intensive training of the networks is conceivable, so that a higher mean accuracy is achieved. In conclusion, the high accuracies witnessed with the neural network models demonstrated the positive feasibility of automating the HPLC-MS classification. This study could affect the field of metabolomics in attempting to detail the ability of deep learning networks on classifying chromatogram data. Further extensions and examinations of this work’s effectiveness in the field of chemistry, it could lead to the automation of HPLC-MS data and faster analysis of metabolomic data for use in cancer research. </a:t>
            </a:r>
          </a:p>
        </p:txBody>
      </p:sp>
      <p:sp>
        <p:nvSpPr>
          <p:cNvPr id="57" name="TextBox 56"/>
          <p:cNvSpPr txBox="1"/>
          <p:nvPr/>
        </p:nvSpPr>
        <p:spPr>
          <a:xfrm>
            <a:off x="33093331" y="24411767"/>
            <a:ext cx="10256498"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References</a:t>
            </a:r>
          </a:p>
        </p:txBody>
      </p:sp>
      <p:sp>
        <p:nvSpPr>
          <p:cNvPr id="59" name="TextBox 58"/>
          <p:cNvSpPr txBox="1"/>
          <p:nvPr/>
        </p:nvSpPr>
        <p:spPr>
          <a:xfrm>
            <a:off x="33071111" y="30054496"/>
            <a:ext cx="10278718" cy="1015663"/>
          </a:xfrm>
          <a:prstGeom prst="rect">
            <a:avLst/>
          </a:prstGeom>
          <a:solidFill>
            <a:schemeClr val="accent4">
              <a:lumMod val="40000"/>
              <a:lumOff val="60000"/>
            </a:schemeClr>
          </a:solidFill>
        </p:spPr>
        <p:txBody>
          <a:bodyPr wrap="square" rtlCol="0">
            <a:spAutoFit/>
          </a:bodyPr>
          <a:lstStyle/>
          <a:p>
            <a:pPr algn="ctr"/>
            <a:r>
              <a:rPr lang="en-US" sz="6000" dirty="0">
                <a:latin typeface="Calibri" charset="0"/>
                <a:ea typeface="Calibri" charset="0"/>
                <a:cs typeface="Calibri" charset="0"/>
              </a:rPr>
              <a:t>Acknowledgements</a:t>
            </a:r>
          </a:p>
        </p:txBody>
      </p:sp>
      <p:pic>
        <p:nvPicPr>
          <p:cNvPr id="56" name="Picture 5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179095" y="1315274"/>
            <a:ext cx="7170734" cy="2184462"/>
          </a:xfrm>
          <a:prstGeom prst="rect">
            <a:avLst/>
          </a:prstGeom>
        </p:spPr>
      </p:pic>
      <p:sp>
        <p:nvSpPr>
          <p:cNvPr id="61" name="TextBox 60"/>
          <p:cNvSpPr txBox="1"/>
          <p:nvPr/>
        </p:nvSpPr>
        <p:spPr>
          <a:xfrm>
            <a:off x="33061135" y="31280830"/>
            <a:ext cx="10288694" cy="461665"/>
          </a:xfrm>
          <a:prstGeom prst="rect">
            <a:avLst/>
          </a:prstGeom>
          <a:solidFill>
            <a:schemeClr val="bg1"/>
          </a:solidFill>
          <a:ln w="38100">
            <a:solidFill>
              <a:schemeClr val="accent4">
                <a:lumMod val="60000"/>
                <a:lumOff val="40000"/>
              </a:schemeClr>
            </a:solidFill>
          </a:ln>
        </p:spPr>
        <p:txBody>
          <a:bodyPr wrap="square" rtlCol="0" anchor="t">
            <a:spAutoFit/>
          </a:bodyPr>
          <a:lstStyle/>
          <a:p>
            <a:r>
              <a:rPr lang="en-US" sz="2400"/>
              <a:t>Chromatogram data received from Baylor College of Medicine.</a:t>
            </a:r>
          </a:p>
        </p:txBody>
      </p:sp>
      <p:sp>
        <p:nvSpPr>
          <p:cNvPr id="63" name="TextBox 62"/>
          <p:cNvSpPr txBox="1"/>
          <p:nvPr/>
        </p:nvSpPr>
        <p:spPr>
          <a:xfrm>
            <a:off x="33061135" y="25653589"/>
            <a:ext cx="10288694" cy="4154984"/>
          </a:xfrm>
          <a:prstGeom prst="rect">
            <a:avLst/>
          </a:prstGeom>
          <a:solidFill>
            <a:schemeClr val="bg1"/>
          </a:solidFill>
          <a:ln w="38100">
            <a:solidFill>
              <a:schemeClr val="accent4">
                <a:lumMod val="60000"/>
                <a:lumOff val="40000"/>
              </a:schemeClr>
            </a:solidFill>
          </a:ln>
        </p:spPr>
        <p:txBody>
          <a:bodyPr wrap="square" rtlCol="0" anchor="t">
            <a:spAutoFit/>
          </a:bodyPr>
          <a:lstStyle/>
          <a:p>
            <a:r>
              <a:rPr lang="en-US" sz="2400" dirty="0">
                <a:cs typeface="Calibri"/>
              </a:rPr>
              <a:t>[1] 	Schmidt, C.W., " Metabolomics: what's happening downstream of DNA,” 2004.</a:t>
            </a:r>
          </a:p>
          <a:p>
            <a:r>
              <a:rPr lang="en-US" sz="2400" dirty="0">
                <a:cs typeface="Calibri"/>
              </a:rPr>
              <a:t>[2] 	Lakshmi, S. “A Review on Chromatography with High Performance Liquid Chromatography (HPLC) and its Functions,” 2015. </a:t>
            </a:r>
          </a:p>
          <a:p>
            <a:r>
              <a:rPr lang="en-US" sz="2400" dirty="0">
                <a:cs typeface="Calibri"/>
              </a:rPr>
              <a:t>[3] Bird., I.M. “High performance liquid chromatography: principles and clinical applications,” 1989.</a:t>
            </a:r>
          </a:p>
          <a:p>
            <a:r>
              <a:rPr lang="en-US" sz="2400" dirty="0">
                <a:cs typeface="Calibri"/>
              </a:rPr>
              <a:t>[4] Rawat, W. and Wang, Z. “Deep Convolutional Neural Networks for Image Classification: A Comprehensive Review,” 2017.</a:t>
            </a:r>
          </a:p>
          <a:p>
            <a:r>
              <a:rPr lang="en-US" sz="2400" dirty="0">
                <a:cs typeface="Calibri"/>
              </a:rPr>
              <a:t>[5] 	</a:t>
            </a:r>
            <a:r>
              <a:rPr lang="en-US" sz="2400" dirty="0" err="1">
                <a:cs typeface="Calibri"/>
              </a:rPr>
              <a:t>Dertat</a:t>
            </a:r>
            <a:r>
              <a:rPr lang="en-US" sz="2400" dirty="0">
                <a:cs typeface="Calibri"/>
              </a:rPr>
              <a:t>, A. “Applied Deep Learning - Part 1: Artificial Neural Networks,” 2017. </a:t>
            </a:r>
          </a:p>
          <a:p>
            <a:r>
              <a:rPr lang="en-US" sz="2400" dirty="0">
                <a:cs typeface="Calibri"/>
              </a:rPr>
              <a:t>[6] Kim, S. et al. “A new method of peak detection for analysis of comprehensive two-dimensional gas chromatography mass spectrometry data,” 2014.</a:t>
            </a:r>
          </a:p>
          <a:p>
            <a:endParaRPr lang="en-US" sz="2400" dirty="0">
              <a:cs typeface="Calibri"/>
            </a:endParaRPr>
          </a:p>
        </p:txBody>
      </p:sp>
      <p:sp>
        <p:nvSpPr>
          <p:cNvPr id="58" name="TextBox 57"/>
          <p:cNvSpPr txBox="1"/>
          <p:nvPr/>
        </p:nvSpPr>
        <p:spPr>
          <a:xfrm>
            <a:off x="1045502" y="27177108"/>
            <a:ext cx="10235237" cy="4524315"/>
          </a:xfrm>
          <a:prstGeom prst="rect">
            <a:avLst/>
          </a:prstGeom>
          <a:solidFill>
            <a:schemeClr val="bg1"/>
          </a:solidFill>
          <a:ln w="38100">
            <a:solidFill>
              <a:schemeClr val="accent4">
                <a:lumMod val="60000"/>
                <a:lumOff val="40000"/>
              </a:schemeClr>
            </a:solidFill>
          </a:ln>
        </p:spPr>
        <p:txBody>
          <a:bodyPr wrap="square" rtlCol="0" anchor="t">
            <a:spAutoFit/>
          </a:bodyPr>
          <a:lstStyle/>
          <a:p>
            <a:r>
              <a:rPr lang="en-US" sz="2400" dirty="0">
                <a:cs typeface="Calibri"/>
              </a:rPr>
              <a:t>This study examines the accuracy of convolutional neural networks in HPLC-MS peak classification with 64</a:t>
            </a:r>
            <a:r>
              <a:rPr lang="en-US" sz="2400" b="1" dirty="0">
                <a:solidFill>
                  <a:srgbClr val="FF0000"/>
                </a:solidFill>
                <a:cs typeface="Calibri"/>
              </a:rPr>
              <a:t> </a:t>
            </a:r>
            <a:r>
              <a:rPr lang="en-US" sz="2400" dirty="0">
                <a:cs typeface="Calibri"/>
              </a:rPr>
              <a:t>hidden layers. The networks classify images as being a “suitable” chromatogram (one peak) or “unsuitable” (multiple peaks) and were trained on a random split of images into 80% for the training set and 20% for the testing set from the total of 10,000 pre-labeled images.</a:t>
            </a:r>
          </a:p>
          <a:p>
            <a:endParaRPr lang="en-US" sz="2400" dirty="0">
              <a:cs typeface="Calibri"/>
            </a:endParaRPr>
          </a:p>
          <a:p>
            <a:r>
              <a:rPr lang="en-US" sz="2400" dirty="0">
                <a:cs typeface="Calibri"/>
              </a:rPr>
              <a:t>In order to detect the architecture all combinations of Layers and permutations from 1 to 64, exponentially. For each combination ten trials were conducted for each combination, ensuring the identification of the architecture of the network. This experimental design was chosen to determine the relationship between accuracy and increased layers in the ANN.</a:t>
            </a:r>
          </a:p>
          <a:p>
            <a:endParaRPr lang="en-US" sz="2400" dirty="0">
              <a:solidFill>
                <a:schemeClr val="bg1">
                  <a:lumMod val="50000"/>
                </a:schemeClr>
              </a:solidFill>
              <a:cs typeface="Calibri"/>
            </a:endParaRPr>
          </a:p>
        </p:txBody>
      </p:sp>
      <p:sp>
        <p:nvSpPr>
          <p:cNvPr id="64" name="TextBox 63">
            <a:extLst>
              <a:ext uri="{FF2B5EF4-FFF2-40B4-BE49-F238E27FC236}">
                <a16:creationId xmlns:a16="http://schemas.microsoft.com/office/drawing/2014/main" id="{1B8CA314-D051-4F8A-A3D8-90544A90F01B}"/>
              </a:ext>
            </a:extLst>
          </p:cNvPr>
          <p:cNvSpPr txBox="1"/>
          <p:nvPr/>
        </p:nvSpPr>
        <p:spPr>
          <a:xfrm>
            <a:off x="1042622" y="4284245"/>
            <a:ext cx="10238116" cy="1015663"/>
          </a:xfrm>
          <a:prstGeom prst="rect">
            <a:avLst/>
          </a:prstGeom>
          <a:solidFill>
            <a:schemeClr val="accent4">
              <a:lumMod val="40000"/>
              <a:lumOff val="60000"/>
            </a:schemeClr>
          </a:solidFill>
        </p:spPr>
        <p:txBody>
          <a:bodyPr wrap="square" rtlCol="0">
            <a:spAutoFit/>
          </a:bodyPr>
          <a:lstStyle/>
          <a:p>
            <a:pPr algn="ctr"/>
            <a:r>
              <a:rPr lang="en-US" sz="6000">
                <a:latin typeface="Calibri" charset="0"/>
                <a:ea typeface="Calibri" charset="0"/>
                <a:cs typeface="Calibri" charset="0"/>
              </a:rPr>
              <a:t>Problem Statement</a:t>
            </a:r>
          </a:p>
        </p:txBody>
      </p:sp>
      <p:sp>
        <p:nvSpPr>
          <p:cNvPr id="66" name="TextBox 65">
            <a:extLst>
              <a:ext uri="{FF2B5EF4-FFF2-40B4-BE49-F238E27FC236}">
                <a16:creationId xmlns:a16="http://schemas.microsoft.com/office/drawing/2014/main" id="{FB689589-50B5-4A17-8D51-05F9FBF85C9B}"/>
              </a:ext>
            </a:extLst>
          </p:cNvPr>
          <p:cNvSpPr txBox="1"/>
          <p:nvPr/>
        </p:nvSpPr>
        <p:spPr>
          <a:xfrm>
            <a:off x="1042622" y="5488359"/>
            <a:ext cx="10238116" cy="830997"/>
          </a:xfrm>
          <a:prstGeom prst="rect">
            <a:avLst/>
          </a:prstGeom>
          <a:solidFill>
            <a:schemeClr val="bg1"/>
          </a:solidFill>
          <a:ln w="38100">
            <a:solidFill>
              <a:schemeClr val="accent4">
                <a:lumMod val="60000"/>
                <a:lumOff val="40000"/>
              </a:schemeClr>
            </a:solidFill>
          </a:ln>
        </p:spPr>
        <p:txBody>
          <a:bodyPr wrap="square" rtlCol="0">
            <a:spAutoFit/>
          </a:bodyPr>
          <a:lstStyle/>
          <a:p>
            <a:r>
              <a:rPr lang="en-US" sz="2400" dirty="0"/>
              <a:t>How can the optimal neural network structure for MS-HPLC image classification be determined?</a:t>
            </a:r>
          </a:p>
        </p:txBody>
      </p:sp>
      <p:sp>
        <p:nvSpPr>
          <p:cNvPr id="81" name="TextBox 80">
            <a:extLst>
              <a:ext uri="{FF2B5EF4-FFF2-40B4-BE49-F238E27FC236}">
                <a16:creationId xmlns:a16="http://schemas.microsoft.com/office/drawing/2014/main" id="{15633964-8FCE-334B-B3D9-45CDDE126E5E}"/>
              </a:ext>
            </a:extLst>
          </p:cNvPr>
          <p:cNvSpPr txBox="1"/>
          <p:nvPr/>
        </p:nvSpPr>
        <p:spPr>
          <a:xfrm>
            <a:off x="1070900" y="18135454"/>
            <a:ext cx="4951017" cy="1200329"/>
          </a:xfrm>
          <a:prstGeom prst="rect">
            <a:avLst/>
          </a:prstGeom>
          <a:solidFill>
            <a:schemeClr val="bg1"/>
          </a:solidFill>
        </p:spPr>
        <p:txBody>
          <a:bodyPr wrap="square" rtlCol="0" anchor="t">
            <a:spAutoFit/>
          </a:bodyPr>
          <a:lstStyle/>
          <a:p>
            <a:r>
              <a:rPr lang="en-US" sz="2400" dirty="0">
                <a:ea typeface="Calibri" charset="0"/>
                <a:cs typeface="Calibri" charset="0"/>
              </a:rPr>
              <a:t>Fig. 1: An example of a </a:t>
            </a:r>
            <a:r>
              <a:rPr lang="en-US" sz="2400" u="sng" dirty="0">
                <a:ea typeface="Calibri" charset="0"/>
                <a:cs typeface="Calibri" charset="0"/>
              </a:rPr>
              <a:t>suitable</a:t>
            </a:r>
            <a:r>
              <a:rPr lang="en-US" sz="2400" dirty="0">
                <a:ea typeface="Calibri" charset="0"/>
                <a:cs typeface="Calibri" charset="0"/>
              </a:rPr>
              <a:t> chromatogram for use in cancer metabolomics analysis </a:t>
            </a:r>
          </a:p>
        </p:txBody>
      </p:sp>
      <p:pic>
        <p:nvPicPr>
          <p:cNvPr id="1027" name="Picture 3" descr="page2image38001152">
            <a:extLst>
              <a:ext uri="{FF2B5EF4-FFF2-40B4-BE49-F238E27FC236}">
                <a16:creationId xmlns:a16="http://schemas.microsoft.com/office/drawing/2014/main" id="{C7248AF7-6CC1-6646-B657-CF15BC7763C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60637" y="16560154"/>
            <a:ext cx="4937760" cy="141777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page2image38009264">
            <a:extLst>
              <a:ext uri="{FF2B5EF4-FFF2-40B4-BE49-F238E27FC236}">
                <a16:creationId xmlns:a16="http://schemas.microsoft.com/office/drawing/2014/main" id="{1AD8761F-6CCD-EA4C-BFC3-CFE8B18BBF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84157" y="16560154"/>
            <a:ext cx="4937760" cy="1417773"/>
          </a:xfrm>
          <a:prstGeom prst="rect">
            <a:avLst/>
          </a:prstGeom>
          <a:noFill/>
          <a:extLst>
            <a:ext uri="{909E8E84-426E-40DD-AFC4-6F175D3DCCD1}">
              <a14:hiddenFill xmlns:a14="http://schemas.microsoft.com/office/drawing/2010/main">
                <a:solidFill>
                  <a:srgbClr val="FFFFFF"/>
                </a:solidFill>
              </a14:hiddenFill>
            </a:ext>
          </a:extLst>
        </p:spPr>
      </p:pic>
      <p:sp>
        <p:nvSpPr>
          <p:cNvPr id="82" name="TextBox 80">
            <a:extLst>
              <a:ext uri="{FF2B5EF4-FFF2-40B4-BE49-F238E27FC236}">
                <a16:creationId xmlns:a16="http://schemas.microsoft.com/office/drawing/2014/main" id="{EBEAC139-EACF-AB49-8D5C-FF2C48547E3C}"/>
              </a:ext>
            </a:extLst>
          </p:cNvPr>
          <p:cNvSpPr txBox="1"/>
          <p:nvPr/>
        </p:nvSpPr>
        <p:spPr>
          <a:xfrm>
            <a:off x="6251888" y="18135454"/>
            <a:ext cx="4951017" cy="1200329"/>
          </a:xfrm>
          <a:prstGeom prst="rect">
            <a:avLst/>
          </a:prstGeom>
          <a:solidFill>
            <a:schemeClr val="bg1"/>
          </a:solidFill>
        </p:spPr>
        <p:txBody>
          <a:bodyPr wrap="square" rtlCol="0" anchor="t">
            <a:spAutoFit/>
          </a:bodyPr>
          <a:lstStyle/>
          <a:p>
            <a:r>
              <a:rPr lang="en-US" sz="2400" dirty="0">
                <a:ea typeface="Calibri" charset="0"/>
                <a:cs typeface="Calibri" charset="0"/>
              </a:rPr>
              <a:t>Fig. 2: An example of an </a:t>
            </a:r>
            <a:r>
              <a:rPr lang="en-US" sz="2400" u="sng" dirty="0">
                <a:ea typeface="Calibri" charset="0"/>
                <a:cs typeface="Calibri" charset="0"/>
              </a:rPr>
              <a:t>unsuitable</a:t>
            </a:r>
            <a:r>
              <a:rPr lang="en-US" sz="2400" dirty="0">
                <a:ea typeface="Calibri" charset="0"/>
                <a:cs typeface="Calibri" charset="0"/>
              </a:rPr>
              <a:t> chromatogram. for use in cancer metabolomics analysis </a:t>
            </a:r>
          </a:p>
        </p:txBody>
      </p:sp>
      <p:graphicFrame>
        <p:nvGraphicFramePr>
          <p:cNvPr id="29" name="Tabelle 28">
            <a:extLst>
              <a:ext uri="{FF2B5EF4-FFF2-40B4-BE49-F238E27FC236}">
                <a16:creationId xmlns:a16="http://schemas.microsoft.com/office/drawing/2014/main" id="{C30DD3B0-F7F3-DC49-8535-71853C512309}"/>
              </a:ext>
            </a:extLst>
          </p:cNvPr>
          <p:cNvGraphicFramePr>
            <a:graphicFrameLocks noGrp="1"/>
          </p:cNvGraphicFramePr>
          <p:nvPr>
            <p:extLst>
              <p:ext uri="{D42A27DB-BD31-4B8C-83A1-F6EECF244321}">
                <p14:modId xmlns:p14="http://schemas.microsoft.com/office/powerpoint/2010/main" val="2794160715"/>
              </p:ext>
            </p:extLst>
          </p:nvPr>
        </p:nvGraphicFramePr>
        <p:xfrm>
          <a:off x="11451254" y="22893348"/>
          <a:ext cx="21409422" cy="8398132"/>
        </p:xfrm>
        <a:graphic>
          <a:graphicData uri="http://schemas.openxmlformats.org/drawingml/2006/table">
            <a:tbl>
              <a:tblPr firstRow="1" bandRow="1">
                <a:tableStyleId>{17292A2E-F333-43FB-9621-5CBBE7FDCDCB}</a:tableStyleId>
              </a:tblPr>
              <a:tblGrid>
                <a:gridCol w="3568237">
                  <a:extLst>
                    <a:ext uri="{9D8B030D-6E8A-4147-A177-3AD203B41FA5}">
                      <a16:colId xmlns:a16="http://schemas.microsoft.com/office/drawing/2014/main" val="3070460156"/>
                    </a:ext>
                  </a:extLst>
                </a:gridCol>
                <a:gridCol w="3568237">
                  <a:extLst>
                    <a:ext uri="{9D8B030D-6E8A-4147-A177-3AD203B41FA5}">
                      <a16:colId xmlns:a16="http://schemas.microsoft.com/office/drawing/2014/main" val="1212265449"/>
                    </a:ext>
                  </a:extLst>
                </a:gridCol>
                <a:gridCol w="3568237">
                  <a:extLst>
                    <a:ext uri="{9D8B030D-6E8A-4147-A177-3AD203B41FA5}">
                      <a16:colId xmlns:a16="http://schemas.microsoft.com/office/drawing/2014/main" val="3110204311"/>
                    </a:ext>
                  </a:extLst>
                </a:gridCol>
                <a:gridCol w="3568237">
                  <a:extLst>
                    <a:ext uri="{9D8B030D-6E8A-4147-A177-3AD203B41FA5}">
                      <a16:colId xmlns:a16="http://schemas.microsoft.com/office/drawing/2014/main" val="1480544753"/>
                    </a:ext>
                  </a:extLst>
                </a:gridCol>
                <a:gridCol w="3568237">
                  <a:extLst>
                    <a:ext uri="{9D8B030D-6E8A-4147-A177-3AD203B41FA5}">
                      <a16:colId xmlns:a16="http://schemas.microsoft.com/office/drawing/2014/main" val="2999182702"/>
                    </a:ext>
                  </a:extLst>
                </a:gridCol>
                <a:gridCol w="3568237">
                  <a:extLst>
                    <a:ext uri="{9D8B030D-6E8A-4147-A177-3AD203B41FA5}">
                      <a16:colId xmlns:a16="http://schemas.microsoft.com/office/drawing/2014/main" val="2827069028"/>
                    </a:ext>
                  </a:extLst>
                </a:gridCol>
              </a:tblGrid>
              <a:tr h="1082932">
                <a:tc>
                  <a:txBody>
                    <a:bodyPr/>
                    <a:lstStyle/>
                    <a:p>
                      <a:pPr algn="ctr"/>
                      <a:r>
                        <a:rPr lang="en-US" sz="2400" dirty="0">
                          <a:solidFill>
                            <a:sysClr val="windowText" lastClr="000000"/>
                          </a:solidFill>
                        </a:rPr>
                        <a:t>Algorithm</a:t>
                      </a:r>
                    </a:p>
                  </a:txBody>
                  <a:tcPr anchor="ctr">
                    <a:lnL w="6350" cap="flat" cmpd="sng" algn="ctr">
                      <a:noFill/>
                      <a:prstDash val="solid"/>
                      <a:miter lim="800000"/>
                    </a:lnL>
                    <a:lnR w="3175" cap="flat" cmpd="sng" algn="ctr">
                      <a:solidFill>
                        <a:srgbClr val="FFC000"/>
                      </a:solidFill>
                      <a:prstDash val="solid"/>
                      <a:round/>
                      <a:headEnd type="none" w="med" len="med"/>
                      <a:tailEnd type="none" w="med" len="med"/>
                    </a:lnR>
                    <a:lnT w="6350" cap="flat" cmpd="sng" algn="ctr">
                      <a:noFill/>
                      <a:prstDash val="solid"/>
                      <a:miter lim="800000"/>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algn="ctr"/>
                      <a:r>
                        <a:rPr lang="en-US" sz="2400" dirty="0">
                          <a:solidFill>
                            <a:sysClr val="windowText" lastClr="000000"/>
                          </a:solidFill>
                        </a:rPr>
                        <a:t>Average Accuracy</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6350" cap="flat" cmpd="sng" algn="ctr">
                      <a:noFill/>
                      <a:prstDash val="solid"/>
                      <a:miter lim="800000"/>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algn="ctr"/>
                      <a:r>
                        <a:rPr lang="en-US" sz="2400" dirty="0">
                          <a:solidFill>
                            <a:sysClr val="windowText" lastClr="000000"/>
                          </a:solidFill>
                        </a:rPr>
                        <a:t>Variance</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6350" cap="flat" cmpd="sng" algn="ctr">
                      <a:noFill/>
                      <a:prstDash val="solid"/>
                      <a:miter lim="800000"/>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algn="ctr"/>
                      <a:r>
                        <a:rPr lang="en-US" sz="2400" dirty="0">
                          <a:solidFill>
                            <a:sysClr val="windowText" lastClr="000000"/>
                          </a:solidFill>
                        </a:rPr>
                        <a:t>Standard Deviation</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6350" cap="flat" cmpd="sng" algn="ctr">
                      <a:noFill/>
                      <a:prstDash val="solid"/>
                      <a:miter lim="800000"/>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gridSpan="2">
                  <a:txBody>
                    <a:bodyPr/>
                    <a:lstStyle/>
                    <a:p>
                      <a:pPr algn="ctr"/>
                      <a:endParaRPr lang="en-US" sz="2400" dirty="0">
                        <a:solidFill>
                          <a:sysClr val="windowText" lastClr="000000"/>
                        </a:solidFill>
                      </a:endParaRPr>
                    </a:p>
                  </a:txBody>
                  <a:tcPr anchor="ctr">
                    <a:lnL w="3175" cap="flat" cmpd="sng" algn="ctr">
                      <a:solidFill>
                        <a:srgbClr val="FFC000"/>
                      </a:solidFill>
                      <a:prstDash val="solid"/>
                      <a:round/>
                      <a:headEnd type="none" w="med" len="med"/>
                      <a:tailEnd type="none" w="med" len="med"/>
                    </a:lnL>
                    <a:lnR w="6350" cap="flat" cmpd="sng" algn="ctr">
                      <a:noFill/>
                      <a:prstDash val="solid"/>
                      <a:miter lim="800000"/>
                    </a:lnR>
                    <a:lnT w="6350" cap="flat" cmpd="sng" algn="ctr">
                      <a:noFill/>
                      <a:prstDash val="solid"/>
                      <a:miter lim="800000"/>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hMerge="1">
                  <a:txBody>
                    <a:bodyPr/>
                    <a:lstStyle/>
                    <a:p>
                      <a:endParaRPr lang="en-US"/>
                    </a:p>
                  </a:txBody>
                  <a:tcPr/>
                </a:tc>
                <a:extLst>
                  <a:ext uri="{0D108BD9-81ED-4DB2-BD59-A6C34878D82A}">
                    <a16:rowId xmlns:a16="http://schemas.microsoft.com/office/drawing/2014/main" val="449592593"/>
                  </a:ext>
                </a:extLst>
              </a:tr>
              <a:tr h="370840">
                <a:tc>
                  <a:txBody>
                    <a:bodyPr/>
                    <a:lstStyle/>
                    <a:p>
                      <a:pPr algn="ctr"/>
                      <a:r>
                        <a:rPr lang="en-US" sz="2400" dirty="0"/>
                        <a:t>1 Layer</a:t>
                      </a:r>
                    </a:p>
                    <a:p>
                      <a:pPr algn="ctr"/>
                      <a:endParaRPr lang="en-US" sz="2400" dirty="0"/>
                    </a:p>
                    <a:p>
                      <a:pPr algn="ctr"/>
                      <a:r>
                        <a:rPr lang="en-US" sz="2400" dirty="0"/>
                        <a:t>2 Layer</a:t>
                      </a:r>
                    </a:p>
                    <a:p>
                      <a:pPr algn="ctr"/>
                      <a:endParaRPr lang="en-US" sz="2400" dirty="0"/>
                    </a:p>
                    <a:p>
                      <a:pPr algn="ctr"/>
                      <a:r>
                        <a:rPr lang="en-US" sz="2400" dirty="0"/>
                        <a:t>4 Layer</a:t>
                      </a:r>
                    </a:p>
                    <a:p>
                      <a:pPr algn="ctr"/>
                      <a:endParaRPr lang="en-US" sz="2400" dirty="0"/>
                    </a:p>
                    <a:p>
                      <a:pPr algn="ctr"/>
                      <a:r>
                        <a:rPr lang="en-US" sz="2400" dirty="0"/>
                        <a:t>8 Layer</a:t>
                      </a:r>
                    </a:p>
                    <a:p>
                      <a:pPr algn="ctr"/>
                      <a:endParaRPr lang="en-US" sz="2400" dirty="0"/>
                    </a:p>
                    <a:p>
                      <a:pPr marL="0" marR="0" lvl="0" indent="0" algn="ctr" defTabSz="4389120" rtl="0" eaLnBrk="1" fontAlgn="auto" latinLnBrk="0" hangingPunct="1">
                        <a:lnSpc>
                          <a:spcPct val="100000"/>
                        </a:lnSpc>
                        <a:spcBef>
                          <a:spcPts val="0"/>
                        </a:spcBef>
                        <a:spcAft>
                          <a:spcPts val="0"/>
                        </a:spcAft>
                        <a:buClrTx/>
                        <a:buSzTx/>
                        <a:buFontTx/>
                        <a:buNone/>
                        <a:tabLst/>
                        <a:defRPr/>
                      </a:pPr>
                      <a:r>
                        <a:rPr lang="en-US" sz="2400" dirty="0"/>
                        <a:t>16 Layer</a:t>
                      </a:r>
                    </a:p>
                    <a:p>
                      <a:pPr algn="ctr"/>
                      <a:endParaRPr lang="en-US" sz="2400" dirty="0"/>
                    </a:p>
                    <a:p>
                      <a:pPr marL="0" marR="0" lvl="0" indent="0" algn="ctr" defTabSz="4389120" rtl="0" eaLnBrk="1" fontAlgn="auto" latinLnBrk="0" hangingPunct="1">
                        <a:lnSpc>
                          <a:spcPct val="100000"/>
                        </a:lnSpc>
                        <a:spcBef>
                          <a:spcPts val="0"/>
                        </a:spcBef>
                        <a:spcAft>
                          <a:spcPts val="0"/>
                        </a:spcAft>
                        <a:buClrTx/>
                        <a:buSzTx/>
                        <a:buFontTx/>
                        <a:buNone/>
                        <a:tabLst/>
                        <a:defRPr/>
                      </a:pPr>
                      <a:r>
                        <a:rPr lang="en-US" sz="2400" dirty="0"/>
                        <a:t>32 Layer</a:t>
                      </a:r>
                    </a:p>
                    <a:p>
                      <a:pPr algn="ctr"/>
                      <a:endParaRPr lang="en-US" sz="2400" dirty="0"/>
                    </a:p>
                    <a:p>
                      <a:pPr marL="0" marR="0" lvl="0" indent="0" algn="ctr" defTabSz="4389120" rtl="0" eaLnBrk="1" fontAlgn="auto" latinLnBrk="0" hangingPunct="1">
                        <a:lnSpc>
                          <a:spcPct val="100000"/>
                        </a:lnSpc>
                        <a:spcBef>
                          <a:spcPts val="0"/>
                        </a:spcBef>
                        <a:spcAft>
                          <a:spcPts val="0"/>
                        </a:spcAft>
                        <a:buClrTx/>
                        <a:buSzTx/>
                        <a:buFontTx/>
                        <a:buNone/>
                        <a:tabLst/>
                        <a:defRPr/>
                      </a:pPr>
                      <a:r>
                        <a:rPr lang="en-US" sz="2400" dirty="0"/>
                        <a:t>64 Layer</a:t>
                      </a:r>
                    </a:p>
                    <a:p>
                      <a:pPr algn="ctr"/>
                      <a:endParaRPr lang="en-US" sz="2400" dirty="0"/>
                    </a:p>
                  </a:txBody>
                  <a:tcPr anchor="ctr">
                    <a:lnL w="6350" cap="flat" cmpd="sng" algn="ctr">
                      <a:noFill/>
                      <a:prstDash val="solid"/>
                      <a:miter lim="800000"/>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4389120" rtl="0" eaLnBrk="1" fontAlgn="auto" latinLnBrk="0" hangingPunct="1">
                        <a:lnSpc>
                          <a:spcPct val="100000"/>
                        </a:lnSpc>
                        <a:spcBef>
                          <a:spcPts val="0"/>
                        </a:spcBef>
                        <a:spcAft>
                          <a:spcPts val="0"/>
                        </a:spcAft>
                        <a:buClrTx/>
                        <a:buSzTx/>
                        <a:buFontTx/>
                        <a:buNone/>
                        <a:tabLst/>
                        <a:defRPr/>
                      </a:pPr>
                      <a:r>
                        <a:rPr lang="en-US" sz="2400" dirty="0"/>
                        <a:t>0.90063649</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dirty="0"/>
                    </a:p>
                    <a:p>
                      <a:pPr marL="0" marR="0" indent="0" algn="ctr" defTabSz="4389120" rtl="0" eaLnBrk="1" fontAlgn="auto" latinLnBrk="0" hangingPunct="1">
                        <a:lnSpc>
                          <a:spcPct val="100000"/>
                        </a:lnSpc>
                        <a:spcBef>
                          <a:spcPts val="0"/>
                        </a:spcBef>
                        <a:spcAft>
                          <a:spcPts val="0"/>
                        </a:spcAft>
                        <a:buClrTx/>
                        <a:buSzTx/>
                        <a:buFontTx/>
                        <a:buNone/>
                        <a:tabLst/>
                        <a:defRPr/>
                      </a:pPr>
                      <a:r>
                        <a:rPr lang="en-US" sz="2400" dirty="0"/>
                        <a:t>0.92944771</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dirty="0"/>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0.79946296</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u="none" strike="noStrike" dirty="0">
                        <a:effectLst/>
                      </a:endParaRPr>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0.81973568</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u="none" strike="noStrike" dirty="0">
                        <a:effectLst/>
                      </a:endParaRPr>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0.51160383</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u="none" strike="noStrike" dirty="0">
                        <a:effectLst/>
                      </a:endParaRPr>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0.49800212</a:t>
                      </a:r>
                    </a:p>
                    <a:p>
                      <a:pPr marL="0" marR="0" indent="0" algn="ctr" defTabSz="4389120" rtl="0" eaLnBrk="1" fontAlgn="auto" latinLnBrk="0" hangingPunct="1">
                        <a:lnSpc>
                          <a:spcPct val="100000"/>
                        </a:lnSpc>
                        <a:spcBef>
                          <a:spcPts val="0"/>
                        </a:spcBef>
                        <a:spcAft>
                          <a:spcPts val="0"/>
                        </a:spcAft>
                        <a:buClrTx/>
                        <a:buSzTx/>
                        <a:buFontTx/>
                        <a:buNone/>
                        <a:tabLst/>
                        <a:defRPr/>
                      </a:pPr>
                      <a:endParaRPr lang="en-US" sz="2400" u="none" strike="noStrike" dirty="0">
                        <a:effectLst/>
                      </a:endParaRPr>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0.51192649</a:t>
                      </a:r>
                      <a:endParaRPr lang="en-US" sz="2400" dirty="0"/>
                    </a:p>
                  </a:txBody>
                  <a:tcP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u="none" strike="noStrike" dirty="0">
                          <a:effectLst/>
                        </a:rPr>
                        <a:t>0.001669397</a:t>
                      </a:r>
                    </a:p>
                    <a:p>
                      <a:pPr algn="ctr"/>
                      <a:endParaRPr lang="en-US" sz="2400" u="none" strike="noStrike" dirty="0">
                        <a:effectLst/>
                      </a:endParaRPr>
                    </a:p>
                    <a:p>
                      <a:pPr marL="0" marR="0" indent="0" algn="ctr" defTabSz="4389120" rtl="0" eaLnBrk="1" fontAlgn="auto" latinLnBrk="0" hangingPunct="1">
                        <a:lnSpc>
                          <a:spcPct val="100000"/>
                        </a:lnSpc>
                        <a:spcBef>
                          <a:spcPts val="0"/>
                        </a:spcBef>
                        <a:spcAft>
                          <a:spcPts val="0"/>
                        </a:spcAft>
                        <a:buClrTx/>
                        <a:buSzTx/>
                        <a:buFontTx/>
                        <a:buNone/>
                        <a:tabLst/>
                        <a:defRPr/>
                      </a:pPr>
                      <a:r>
                        <a:rPr lang="en-US" sz="2400" u="none" strike="noStrike" dirty="0">
                          <a:effectLst/>
                        </a:rPr>
                        <a:t>0.0008808131</a:t>
                      </a:r>
                    </a:p>
                    <a:p>
                      <a:pPr algn="ctr"/>
                      <a:endParaRPr lang="en-US" sz="2400" u="none" strike="noStrike" dirty="0">
                        <a:effectLst/>
                      </a:endParaRPr>
                    </a:p>
                    <a:p>
                      <a:pPr algn="ctr"/>
                      <a:r>
                        <a:rPr lang="en-US" sz="2400" u="none" strike="noStrike" dirty="0">
                          <a:effectLst/>
                        </a:rPr>
                        <a:t>0.014050897</a:t>
                      </a:r>
                    </a:p>
                    <a:p>
                      <a:pPr algn="ctr"/>
                      <a:endParaRPr lang="en-US" sz="2400" u="none" strike="noStrike" dirty="0">
                        <a:effectLst/>
                      </a:endParaRPr>
                    </a:p>
                    <a:p>
                      <a:pPr algn="ctr"/>
                      <a:r>
                        <a:rPr lang="en-US" sz="2400" u="none" strike="noStrike" dirty="0">
                          <a:effectLst/>
                        </a:rPr>
                        <a:t>0.014193945</a:t>
                      </a:r>
                    </a:p>
                    <a:p>
                      <a:pPr algn="ctr"/>
                      <a:endParaRPr lang="en-US" sz="2400" u="none" strike="noStrike" dirty="0">
                        <a:effectLst/>
                      </a:endParaRPr>
                    </a:p>
                    <a:p>
                      <a:pPr algn="ctr"/>
                      <a:r>
                        <a:rPr lang="en-US" sz="2400" u="none" strike="noStrike" dirty="0">
                          <a:effectLst/>
                        </a:rPr>
                        <a:t>0.002769146</a:t>
                      </a:r>
                    </a:p>
                    <a:p>
                      <a:pPr algn="ctr"/>
                      <a:endParaRPr lang="en-US" sz="2400" u="none" strike="noStrike" dirty="0">
                        <a:effectLst/>
                      </a:endParaRPr>
                    </a:p>
                    <a:p>
                      <a:pPr algn="ctr"/>
                      <a:r>
                        <a:rPr lang="en-US" sz="2400" u="none" strike="noStrike" dirty="0">
                          <a:effectLst/>
                        </a:rPr>
                        <a:t>0.001863816</a:t>
                      </a:r>
                    </a:p>
                    <a:p>
                      <a:pPr algn="ctr"/>
                      <a:endParaRPr lang="en-US" sz="2400" u="none" strike="noStrike" dirty="0">
                        <a:effectLst/>
                      </a:endParaRPr>
                    </a:p>
                    <a:p>
                      <a:pPr algn="ctr"/>
                      <a:r>
                        <a:rPr lang="en-US" sz="2400" u="none" strike="noStrike" dirty="0">
                          <a:effectLst/>
                        </a:rPr>
                        <a:t>0.001628788</a:t>
                      </a:r>
                    </a:p>
                  </a:txBody>
                  <a:tcP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u="none" strike="noStrike" dirty="0">
                          <a:effectLst/>
                        </a:rPr>
                        <a:t>0.04085826</a:t>
                      </a:r>
                    </a:p>
                    <a:p>
                      <a:pPr algn="ctr"/>
                      <a:endParaRPr lang="en-US" sz="2400" u="none" strike="noStrike" dirty="0">
                        <a:effectLst/>
                      </a:endParaRPr>
                    </a:p>
                    <a:p>
                      <a:pPr algn="ctr"/>
                      <a:r>
                        <a:rPr lang="en-US" sz="2400" u="none" strike="noStrike" dirty="0">
                          <a:effectLst/>
                        </a:rPr>
                        <a:t>0.0296785</a:t>
                      </a:r>
                    </a:p>
                    <a:p>
                      <a:pPr algn="ctr"/>
                      <a:endParaRPr lang="en-US" sz="2400" u="none" strike="noStrike" dirty="0">
                        <a:effectLst/>
                      </a:endParaRPr>
                    </a:p>
                    <a:p>
                      <a:pPr algn="ctr"/>
                      <a:r>
                        <a:rPr lang="en-US" sz="2400" u="none" strike="noStrike" dirty="0">
                          <a:effectLst/>
                        </a:rPr>
                        <a:t>0.11853648</a:t>
                      </a:r>
                    </a:p>
                    <a:p>
                      <a:pPr algn="ctr"/>
                      <a:endParaRPr lang="en-US" sz="2400" u="none" strike="noStrike" dirty="0">
                        <a:effectLst/>
                      </a:endParaRPr>
                    </a:p>
                    <a:p>
                      <a:pPr algn="ctr"/>
                      <a:r>
                        <a:rPr lang="en-US" sz="2400" u="none" strike="noStrike" dirty="0">
                          <a:effectLst/>
                        </a:rPr>
                        <a:t>0.11913834</a:t>
                      </a:r>
                    </a:p>
                    <a:p>
                      <a:pPr algn="ctr"/>
                      <a:endParaRPr lang="en-US" sz="2400" u="none" strike="noStrike" dirty="0">
                        <a:effectLst/>
                      </a:endParaRPr>
                    </a:p>
                    <a:p>
                      <a:pPr algn="ctr"/>
                      <a:r>
                        <a:rPr lang="en-US" sz="2400" u="none" strike="noStrike" dirty="0">
                          <a:effectLst/>
                        </a:rPr>
                        <a:t>0.05262268</a:t>
                      </a:r>
                    </a:p>
                    <a:p>
                      <a:pPr algn="ctr"/>
                      <a:endParaRPr lang="en-US" sz="2400" u="none" strike="noStrike" dirty="0">
                        <a:effectLst/>
                      </a:endParaRPr>
                    </a:p>
                    <a:p>
                      <a:pPr algn="ctr"/>
                      <a:r>
                        <a:rPr lang="en-US" sz="2400" u="none" strike="noStrike" dirty="0">
                          <a:effectLst/>
                        </a:rPr>
                        <a:t>0.04317193</a:t>
                      </a:r>
                    </a:p>
                    <a:p>
                      <a:pPr algn="ctr"/>
                      <a:endParaRPr lang="en-US" sz="2400" u="none" strike="noStrike" dirty="0">
                        <a:effectLst/>
                      </a:endParaRPr>
                    </a:p>
                    <a:p>
                      <a:pPr algn="ctr"/>
                      <a:r>
                        <a:rPr lang="en-US" sz="2400" u="none" strike="noStrike" dirty="0">
                          <a:effectLst/>
                        </a:rPr>
                        <a:t>0.04035825</a:t>
                      </a:r>
                      <a:endParaRPr lang="en-US" sz="2400" dirty="0"/>
                    </a:p>
                  </a:txBody>
                  <a:tcP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endParaRPr lang="en-US" sz="2400" dirty="0"/>
                    </a:p>
                  </a:txBody>
                  <a:tcPr anchor="ctr">
                    <a:lnL w="3175" cap="flat" cmpd="sng" algn="ctr">
                      <a:solidFill>
                        <a:srgbClr val="FFC000"/>
                      </a:solidFill>
                      <a:prstDash val="solid"/>
                      <a:round/>
                      <a:headEnd type="none" w="med" len="med"/>
                      <a:tailEnd type="none" w="med" len="med"/>
                    </a:lnL>
                    <a:lnR w="6350" cap="flat" cmpd="sng" algn="ctr">
                      <a:noFill/>
                      <a:prstDash val="solid"/>
                      <a:miter lim="800000"/>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702184137"/>
                  </a:ext>
                </a:extLst>
              </a:tr>
              <a:tr h="370840">
                <a:tc>
                  <a:txBody>
                    <a:bodyPr/>
                    <a:lstStyle/>
                    <a:p>
                      <a:pPr marL="0" algn="ctr" defTabSz="4389120" rtl="0" eaLnBrk="1" latinLnBrk="0" hangingPunct="1"/>
                      <a:endParaRPr lang="en-US" sz="2400" b="1" kern="1200" dirty="0">
                        <a:solidFill>
                          <a:sysClr val="windowText" lastClr="000000"/>
                        </a:solidFill>
                        <a:latin typeface="+mn-lt"/>
                        <a:ea typeface="+mn-ea"/>
                        <a:cs typeface="+mn-cs"/>
                      </a:endParaRPr>
                    </a:p>
                    <a:p>
                      <a:pPr marL="0" algn="ctr" defTabSz="4389120" rtl="0" eaLnBrk="1" latinLnBrk="0" hangingPunct="1"/>
                      <a:r>
                        <a:rPr lang="en-US" sz="2400" b="1" kern="1200" dirty="0">
                          <a:solidFill>
                            <a:sysClr val="windowText" lastClr="000000"/>
                          </a:solidFill>
                          <a:latin typeface="+mn-lt"/>
                          <a:ea typeface="+mn-ea"/>
                          <a:cs typeface="+mn-cs"/>
                        </a:rPr>
                        <a:t>Source of Variation</a:t>
                      </a:r>
                    </a:p>
                    <a:p>
                      <a:pPr marL="0" algn="ctr" defTabSz="4389120" rtl="0" eaLnBrk="1" latinLnBrk="0" hangingPunct="1"/>
                      <a:endParaRPr lang="en-US" sz="2400" b="1" kern="1200" dirty="0">
                        <a:solidFill>
                          <a:sysClr val="windowText" lastClr="000000"/>
                        </a:solidFill>
                        <a:latin typeface="+mn-lt"/>
                        <a:ea typeface="+mn-ea"/>
                        <a:cs typeface="+mn-cs"/>
                      </a:endParaRPr>
                    </a:p>
                  </a:txBody>
                  <a:tcPr anchor="ctr">
                    <a:lnL w="6350" cap="flat" cmpd="sng" algn="ctr">
                      <a:noFill/>
                      <a:prstDash val="solid"/>
                      <a:miter lim="800000"/>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marL="0" algn="ctr" defTabSz="4389120" rtl="0" eaLnBrk="1" latinLnBrk="0" hangingPunct="1"/>
                      <a:r>
                        <a:rPr lang="en-US" sz="2400" b="1" kern="1200" dirty="0">
                          <a:solidFill>
                            <a:sysClr val="windowText" lastClr="000000"/>
                          </a:solidFill>
                          <a:latin typeface="+mn-lt"/>
                          <a:ea typeface="+mn-ea"/>
                          <a:cs typeface="+mn-cs"/>
                        </a:rPr>
                        <a:t>SS</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marL="0" algn="ctr" defTabSz="4389120" rtl="0" eaLnBrk="1" latinLnBrk="0" hangingPunct="1"/>
                      <a:r>
                        <a:rPr lang="en-US" sz="2400" b="1" kern="1200" dirty="0">
                          <a:solidFill>
                            <a:sysClr val="windowText" lastClr="000000"/>
                          </a:solidFill>
                          <a:latin typeface="+mn-lt"/>
                          <a:ea typeface="+mn-ea"/>
                          <a:cs typeface="+mn-cs"/>
                        </a:rPr>
                        <a:t>df</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marL="0" algn="ctr" defTabSz="4389120" rtl="0" eaLnBrk="1" latinLnBrk="0" hangingPunct="1"/>
                      <a:r>
                        <a:rPr lang="en-US" sz="2400" b="1" kern="1200" dirty="0">
                          <a:solidFill>
                            <a:sysClr val="windowText" lastClr="000000"/>
                          </a:solidFill>
                          <a:latin typeface="+mn-lt"/>
                          <a:ea typeface="+mn-ea"/>
                          <a:cs typeface="+mn-cs"/>
                        </a:rPr>
                        <a:t>MS</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marL="0" algn="ctr" defTabSz="4389120" rtl="0" eaLnBrk="1" latinLnBrk="0" hangingPunct="1"/>
                      <a:r>
                        <a:rPr lang="en-US" sz="2400" b="1" kern="1200" dirty="0">
                          <a:solidFill>
                            <a:sysClr val="windowText" lastClr="000000"/>
                          </a:solidFill>
                          <a:latin typeface="+mn-lt"/>
                          <a:ea typeface="+mn-ea"/>
                          <a:cs typeface="+mn-cs"/>
                        </a:rPr>
                        <a:t>F</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tc>
                  <a:txBody>
                    <a:bodyPr/>
                    <a:lstStyle/>
                    <a:p>
                      <a:pPr marL="0" algn="ctr" defTabSz="4389120" rtl="0" eaLnBrk="1" latinLnBrk="0" hangingPunct="1"/>
                      <a:r>
                        <a:rPr lang="en-US" sz="2400" b="1" kern="1200" dirty="0">
                          <a:solidFill>
                            <a:sysClr val="windowText" lastClr="000000"/>
                          </a:solidFill>
                          <a:latin typeface="+mn-lt"/>
                          <a:ea typeface="+mn-ea"/>
                          <a:cs typeface="+mn-cs"/>
                        </a:rPr>
                        <a:t>P-value</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solidFill>
                      <a:srgbClr val="FFE699"/>
                    </a:solidFill>
                  </a:tcPr>
                </a:tc>
                <a:extLst>
                  <a:ext uri="{0D108BD9-81ED-4DB2-BD59-A6C34878D82A}">
                    <a16:rowId xmlns:a16="http://schemas.microsoft.com/office/drawing/2014/main" val="3584797878"/>
                  </a:ext>
                </a:extLst>
              </a:tr>
              <a:tr h="370840">
                <a:tc>
                  <a:txBody>
                    <a:bodyPr/>
                    <a:lstStyle/>
                    <a:p>
                      <a:pPr algn="ctr"/>
                      <a:r>
                        <a:rPr lang="en-US" sz="2400" dirty="0"/>
                        <a:t>Between Groups</a:t>
                      </a:r>
                    </a:p>
                  </a:txBody>
                  <a:tcPr anchor="ctr">
                    <a:lnL w="6350" cap="flat" cmpd="sng" algn="ctr">
                      <a:noFill/>
                      <a:prstDash val="solid"/>
                      <a:miter lim="800000"/>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t>15.966</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t>6</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t>2.66</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3175" cap="flat" cmpd="sng" algn="ctr">
                      <a:solidFill>
                        <a:srgbClr val="FFC000"/>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marR="0" indent="0" algn="ctr" defTabSz="4389120" rtl="0" eaLnBrk="1" fontAlgn="auto" latinLnBrk="0" hangingPunct="1">
                        <a:lnSpc>
                          <a:spcPct val="100000"/>
                        </a:lnSpc>
                        <a:spcBef>
                          <a:spcPts val="0"/>
                        </a:spcBef>
                        <a:spcAft>
                          <a:spcPts val="0"/>
                        </a:spcAft>
                        <a:buClrTx/>
                        <a:buSzTx/>
                        <a:buFontTx/>
                        <a:buNone/>
                        <a:tabLst/>
                        <a:defRPr/>
                      </a:pPr>
                      <a:r>
                        <a:rPr lang="en-US" sz="2400" dirty="0"/>
                        <a:t>502.7</a:t>
                      </a:r>
                    </a:p>
                  </a:txBody>
                  <a:tcPr anchor="ctr">
                    <a:lnL w="3175" cap="flat" cmpd="sng" algn="ctr">
                      <a:solidFill>
                        <a:srgbClr val="FFC000"/>
                      </a:solidFill>
                      <a:prstDash val="solid"/>
                      <a:round/>
                      <a:headEnd type="none" w="med" len="med"/>
                      <a:tailEnd type="none" w="med" len="med"/>
                    </a:lnL>
                    <a:lnR w="6350" cap="flat" cmpd="sng" algn="ctr">
                      <a:noFill/>
                      <a:prstDash val="solid"/>
                      <a:miter lim="800000"/>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tc rowSpan="2">
                  <a:txBody>
                    <a:bodyPr/>
                    <a:lstStyle/>
                    <a:p>
                      <a:pPr algn="ctr"/>
                      <a:r>
                        <a:rPr lang="en-US" sz="2400" dirty="0"/>
                        <a:t>&lt;2e-16</a:t>
                      </a:r>
                    </a:p>
                  </a:txBody>
                  <a:tcPr anchor="ctr">
                    <a:lnL w="3175" cap="flat" cmpd="sng" algn="ctr">
                      <a:noFill/>
                      <a:prstDash val="solid"/>
                      <a:round/>
                      <a:headEnd type="none" w="med" len="med"/>
                      <a:tailEnd type="none" w="med" len="med"/>
                    </a:lnL>
                    <a:lnR w="6350" cap="flat" cmpd="sng" algn="ctr">
                      <a:noFill/>
                      <a:prstDash val="solid"/>
                      <a:miter lim="800000"/>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67993766"/>
                  </a:ext>
                </a:extLst>
              </a:tr>
              <a:tr h="370840">
                <a:tc>
                  <a:txBody>
                    <a:bodyPr/>
                    <a:lstStyle/>
                    <a:p>
                      <a:pPr algn="ctr"/>
                      <a:r>
                        <a:rPr lang="en-US" sz="2400" dirty="0"/>
                        <a:t>Within Groups</a:t>
                      </a:r>
                    </a:p>
                  </a:txBody>
                  <a:tcPr anchor="ctr">
                    <a:lnL w="6350" cap="flat" cmpd="sng" algn="ctr">
                      <a:noFill/>
                      <a:prstDash val="solid"/>
                      <a:miter lim="800000"/>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2.557</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4.83</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400" dirty="0"/>
                        <a:t>0.053</a:t>
                      </a:r>
                    </a:p>
                  </a:txBody>
                  <a:tcPr anchor="ctr">
                    <a:lnL w="3175" cap="flat" cmpd="sng" algn="ctr">
                      <a:solidFill>
                        <a:srgbClr val="FFC000"/>
                      </a:solidFill>
                      <a:prstDash val="solid"/>
                      <a:round/>
                      <a:headEnd type="none" w="med" len="med"/>
                      <a:tailEnd type="none" w="med" len="med"/>
                    </a:lnL>
                    <a:lnR w="3175" cap="flat" cmpd="sng" algn="ctr">
                      <a:solidFill>
                        <a:srgbClr val="FFC000"/>
                      </a:solidFill>
                      <a:prstDash val="solid"/>
                      <a:round/>
                      <a:headEnd type="none" w="med" len="med"/>
                      <a:tailEnd type="none" w="med" len="med"/>
                    </a:lnR>
                    <a:lnT w="3175" cap="flat" cmpd="sng" algn="ctr">
                      <a:solidFill>
                        <a:srgbClr val="FFC000"/>
                      </a:solidFill>
                      <a:prstDash val="solid"/>
                      <a:round/>
                      <a:headEnd type="none" w="med" len="med"/>
                      <a:tailEnd type="none" w="med" len="med"/>
                    </a:lnT>
                    <a:lnB w="12700" cap="flat" cmpd="sng" algn="ctr">
                      <a:solidFill>
                        <a:srgbClr val="FFE699"/>
                      </a:solidFill>
                      <a:prstDash val="solid"/>
                      <a:round/>
                      <a:headEnd type="none" w="med" len="med"/>
                      <a:tailEnd type="none" w="med" len="med"/>
                    </a:lnB>
                    <a:lnTlToBr w="12700" cmpd="sng">
                      <a:noFill/>
                      <a:prstDash val="solid"/>
                    </a:lnTlToBr>
                    <a:lnBlToTr w="12700" cmpd="sng">
                      <a:noFill/>
                      <a:prstDash val="solid"/>
                    </a:lnBlToTr>
                    <a:noFill/>
                  </a:tcPr>
                </a:tc>
                <a:tc vMerge="1">
                  <a:txBody>
                    <a:bodyPr/>
                    <a:lstStyle/>
                    <a:p>
                      <a:pPr algn="ctr"/>
                      <a:endParaRPr lang="en-US" sz="2400" dirty="0"/>
                    </a:p>
                  </a:txBody>
                  <a:tcPr anchor="ctr">
                    <a:lnL w="3175" cap="flat" cmpd="sng" algn="ctr">
                      <a:solidFill>
                        <a:srgbClr val="FFC000"/>
                      </a:solidFill>
                      <a:prstDash val="solid"/>
                      <a:round/>
                      <a:headEnd type="none" w="med" len="med"/>
                      <a:tailEnd type="none" w="med" len="med"/>
                    </a:lnL>
                    <a:lnR w="6350" cap="flat" cmpd="sng" algn="ctr">
                      <a:noFill/>
                      <a:prstDash val="solid"/>
                      <a:miter lim="800000"/>
                    </a:lnR>
                    <a:lnT w="3175" cap="flat" cmpd="sng" algn="ctr">
                      <a:solidFill>
                        <a:srgbClr val="FFC000"/>
                      </a:solidFill>
                      <a:prstDash val="solid"/>
                      <a:round/>
                      <a:headEnd type="none" w="med" len="med"/>
                      <a:tailEnd type="none" w="med" len="med"/>
                    </a:lnT>
                    <a:lnB w="6350" cap="flat" cmpd="sng" algn="ctr">
                      <a:noFill/>
                      <a:prstDash val="solid"/>
                      <a:miter lim="800000"/>
                    </a:lnB>
                    <a:lnTlToBr w="12700" cmpd="sng">
                      <a:noFill/>
                      <a:prstDash val="solid"/>
                    </a:lnTlToBr>
                    <a:lnBlToTr w="12700" cmpd="sng">
                      <a:noFill/>
                      <a:prstDash val="solid"/>
                    </a:lnBlToTr>
                  </a:tcPr>
                </a:tc>
                <a:tc vMerge="1">
                  <a:txBody>
                    <a:bodyPr/>
                    <a:lstStyle/>
                    <a:p>
                      <a:endParaRPr lang="en-US"/>
                    </a:p>
                  </a:txBody>
                  <a:tcPr/>
                </a:tc>
                <a:extLst>
                  <a:ext uri="{0D108BD9-81ED-4DB2-BD59-A6C34878D82A}">
                    <a16:rowId xmlns:a16="http://schemas.microsoft.com/office/drawing/2014/main" val="1264380173"/>
                  </a:ext>
                </a:extLst>
              </a:tr>
            </a:tbl>
          </a:graphicData>
        </a:graphic>
      </p:graphicFrame>
      <p:sp>
        <p:nvSpPr>
          <p:cNvPr id="83" name="TextBox 86">
            <a:extLst>
              <a:ext uri="{FF2B5EF4-FFF2-40B4-BE49-F238E27FC236}">
                <a16:creationId xmlns:a16="http://schemas.microsoft.com/office/drawing/2014/main" id="{DC8B8555-EE4C-9F4C-93AC-5A3A5737221E}"/>
              </a:ext>
            </a:extLst>
          </p:cNvPr>
          <p:cNvSpPr txBox="1"/>
          <p:nvPr/>
        </p:nvSpPr>
        <p:spPr>
          <a:xfrm>
            <a:off x="11451255" y="22003141"/>
            <a:ext cx="21159208" cy="830997"/>
          </a:xfrm>
          <a:prstGeom prst="rect">
            <a:avLst/>
          </a:prstGeom>
          <a:noFill/>
        </p:spPr>
        <p:txBody>
          <a:bodyPr wrap="square" rtlCol="0">
            <a:spAutoFit/>
          </a:bodyPr>
          <a:lstStyle/>
          <a:p>
            <a:pPr algn="ctr"/>
            <a:r>
              <a:rPr lang="en-US" sz="4800" dirty="0"/>
              <a:t>Neural Network Layer ANOVA Results (Testing Set)</a:t>
            </a:r>
            <a:endParaRPr lang="en-US" dirty="0"/>
          </a:p>
        </p:txBody>
      </p:sp>
      <p:grpSp>
        <p:nvGrpSpPr>
          <p:cNvPr id="1069" name="Gruppieren 1068">
            <a:extLst>
              <a:ext uri="{FF2B5EF4-FFF2-40B4-BE49-F238E27FC236}">
                <a16:creationId xmlns:a16="http://schemas.microsoft.com/office/drawing/2014/main" id="{C9D0B3EF-BFBC-B349-9606-FEBF8B1078A2}"/>
              </a:ext>
            </a:extLst>
          </p:cNvPr>
          <p:cNvGrpSpPr>
            <a:grpSpLocks/>
          </p:cNvGrpSpPr>
          <p:nvPr/>
        </p:nvGrpSpPr>
        <p:grpSpPr>
          <a:xfrm>
            <a:off x="13302131" y="6439129"/>
            <a:ext cx="18492838" cy="4633491"/>
            <a:chOff x="14804192" y="7715724"/>
            <a:chExt cx="13237710" cy="13024622"/>
          </a:xfrm>
        </p:grpSpPr>
        <p:sp>
          <p:nvSpPr>
            <p:cNvPr id="8" name="Rechteck 7">
              <a:extLst>
                <a:ext uri="{FF2B5EF4-FFF2-40B4-BE49-F238E27FC236}">
                  <a16:creationId xmlns:a16="http://schemas.microsoft.com/office/drawing/2014/main" id="{8AD6D2F7-F729-5F4D-86D4-B2FE393C28BF}"/>
                </a:ext>
              </a:extLst>
            </p:cNvPr>
            <p:cNvSpPr>
              <a:spLocks noChangeAspect="1"/>
            </p:cNvSpPr>
            <p:nvPr/>
          </p:nvSpPr>
          <p:spPr>
            <a:xfrm>
              <a:off x="14804192" y="11009040"/>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hteck 35">
              <a:extLst>
                <a:ext uri="{FF2B5EF4-FFF2-40B4-BE49-F238E27FC236}">
                  <a16:creationId xmlns:a16="http://schemas.microsoft.com/office/drawing/2014/main" id="{46FC93BD-D39D-F44C-A3C9-B4C1D29EF17F}"/>
                </a:ext>
              </a:extLst>
            </p:cNvPr>
            <p:cNvSpPr>
              <a:spLocks noChangeAspect="1"/>
            </p:cNvSpPr>
            <p:nvPr/>
          </p:nvSpPr>
          <p:spPr>
            <a:xfrm>
              <a:off x="14804192" y="13373378"/>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hteck 36">
              <a:extLst>
                <a:ext uri="{FF2B5EF4-FFF2-40B4-BE49-F238E27FC236}">
                  <a16:creationId xmlns:a16="http://schemas.microsoft.com/office/drawing/2014/main" id="{ADF73210-91B7-9840-8F27-7623886FADEF}"/>
                </a:ext>
              </a:extLst>
            </p:cNvPr>
            <p:cNvSpPr>
              <a:spLocks noChangeAspect="1"/>
            </p:cNvSpPr>
            <p:nvPr/>
          </p:nvSpPr>
          <p:spPr>
            <a:xfrm>
              <a:off x="14804192" y="15737716"/>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hteck 37">
              <a:extLst>
                <a:ext uri="{FF2B5EF4-FFF2-40B4-BE49-F238E27FC236}">
                  <a16:creationId xmlns:a16="http://schemas.microsoft.com/office/drawing/2014/main" id="{25DD3FD0-22DA-1C48-A705-BAA05419A72C}"/>
                </a:ext>
              </a:extLst>
            </p:cNvPr>
            <p:cNvSpPr>
              <a:spLocks noChangeAspect="1"/>
            </p:cNvSpPr>
            <p:nvPr/>
          </p:nvSpPr>
          <p:spPr>
            <a:xfrm>
              <a:off x="18410734" y="10112998"/>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hteck 38">
              <a:extLst>
                <a:ext uri="{FF2B5EF4-FFF2-40B4-BE49-F238E27FC236}">
                  <a16:creationId xmlns:a16="http://schemas.microsoft.com/office/drawing/2014/main" id="{48B25FE3-05DC-0343-A393-4AE96B44AF41}"/>
                </a:ext>
              </a:extLst>
            </p:cNvPr>
            <p:cNvSpPr>
              <a:spLocks noChangeAspect="1"/>
            </p:cNvSpPr>
            <p:nvPr/>
          </p:nvSpPr>
          <p:spPr>
            <a:xfrm>
              <a:off x="18417257" y="12510272"/>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hteck 39">
              <a:extLst>
                <a:ext uri="{FF2B5EF4-FFF2-40B4-BE49-F238E27FC236}">
                  <a16:creationId xmlns:a16="http://schemas.microsoft.com/office/drawing/2014/main" id="{0C65A221-844E-F846-8854-D1BA9D1922E1}"/>
                </a:ext>
              </a:extLst>
            </p:cNvPr>
            <p:cNvSpPr>
              <a:spLocks noChangeAspect="1"/>
            </p:cNvSpPr>
            <p:nvPr/>
          </p:nvSpPr>
          <p:spPr>
            <a:xfrm>
              <a:off x="18423779" y="14907546"/>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hteck 40">
              <a:extLst>
                <a:ext uri="{FF2B5EF4-FFF2-40B4-BE49-F238E27FC236}">
                  <a16:creationId xmlns:a16="http://schemas.microsoft.com/office/drawing/2014/main" id="{04156129-6D24-D549-9DC1-306D0384E4AA}"/>
                </a:ext>
              </a:extLst>
            </p:cNvPr>
            <p:cNvSpPr>
              <a:spLocks noChangeAspect="1"/>
            </p:cNvSpPr>
            <p:nvPr/>
          </p:nvSpPr>
          <p:spPr>
            <a:xfrm>
              <a:off x="18430301" y="17304819"/>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hteck 41">
              <a:extLst>
                <a:ext uri="{FF2B5EF4-FFF2-40B4-BE49-F238E27FC236}">
                  <a16:creationId xmlns:a16="http://schemas.microsoft.com/office/drawing/2014/main" id="{45FA6145-4CA9-C049-BCDB-568E7E93761C}"/>
                </a:ext>
              </a:extLst>
            </p:cNvPr>
            <p:cNvSpPr>
              <a:spLocks noChangeAspect="1"/>
            </p:cNvSpPr>
            <p:nvPr/>
          </p:nvSpPr>
          <p:spPr>
            <a:xfrm>
              <a:off x="18436824" y="7715724"/>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hteck 42">
              <a:extLst>
                <a:ext uri="{FF2B5EF4-FFF2-40B4-BE49-F238E27FC236}">
                  <a16:creationId xmlns:a16="http://schemas.microsoft.com/office/drawing/2014/main" id="{65B675F7-0514-044A-8E19-A29875D38A99}"/>
                </a:ext>
              </a:extLst>
            </p:cNvPr>
            <p:cNvSpPr>
              <a:spLocks noChangeAspect="1"/>
            </p:cNvSpPr>
            <p:nvPr/>
          </p:nvSpPr>
          <p:spPr>
            <a:xfrm>
              <a:off x="22057390" y="10112998"/>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hteck 44">
              <a:extLst>
                <a:ext uri="{FF2B5EF4-FFF2-40B4-BE49-F238E27FC236}">
                  <a16:creationId xmlns:a16="http://schemas.microsoft.com/office/drawing/2014/main" id="{6A70EFF8-4B8A-5744-BE04-437825A0F5CA}"/>
                </a:ext>
              </a:extLst>
            </p:cNvPr>
            <p:cNvSpPr>
              <a:spLocks noChangeAspect="1"/>
            </p:cNvSpPr>
            <p:nvPr/>
          </p:nvSpPr>
          <p:spPr>
            <a:xfrm>
              <a:off x="22063913" y="12510272"/>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hteck 46">
              <a:extLst>
                <a:ext uri="{FF2B5EF4-FFF2-40B4-BE49-F238E27FC236}">
                  <a16:creationId xmlns:a16="http://schemas.microsoft.com/office/drawing/2014/main" id="{E6503552-71E7-094F-B86D-A75625012202}"/>
                </a:ext>
              </a:extLst>
            </p:cNvPr>
            <p:cNvSpPr>
              <a:spLocks noChangeAspect="1"/>
            </p:cNvSpPr>
            <p:nvPr/>
          </p:nvSpPr>
          <p:spPr>
            <a:xfrm>
              <a:off x="22070435" y="14907546"/>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B42D4E94-C312-EB44-9A16-5C72EC52F9CC}"/>
                </a:ext>
              </a:extLst>
            </p:cNvPr>
            <p:cNvSpPr>
              <a:spLocks noChangeAspect="1"/>
            </p:cNvSpPr>
            <p:nvPr/>
          </p:nvSpPr>
          <p:spPr>
            <a:xfrm>
              <a:off x="22076957" y="17304819"/>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hteck 49">
              <a:extLst>
                <a:ext uri="{FF2B5EF4-FFF2-40B4-BE49-F238E27FC236}">
                  <a16:creationId xmlns:a16="http://schemas.microsoft.com/office/drawing/2014/main" id="{9E63B36E-C5FD-EB48-8CF8-8544E6D8CEF9}"/>
                </a:ext>
              </a:extLst>
            </p:cNvPr>
            <p:cNvSpPr>
              <a:spLocks noChangeAspect="1"/>
            </p:cNvSpPr>
            <p:nvPr/>
          </p:nvSpPr>
          <p:spPr>
            <a:xfrm>
              <a:off x="22083480" y="7715724"/>
              <a:ext cx="2078182" cy="208072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hteck 50">
              <a:extLst>
                <a:ext uri="{FF2B5EF4-FFF2-40B4-BE49-F238E27FC236}">
                  <a16:creationId xmlns:a16="http://schemas.microsoft.com/office/drawing/2014/main" id="{DA573CB2-66FA-144C-9161-1B3339F3BB1D}"/>
                </a:ext>
              </a:extLst>
            </p:cNvPr>
            <p:cNvSpPr>
              <a:spLocks noChangeAspect="1"/>
            </p:cNvSpPr>
            <p:nvPr/>
          </p:nvSpPr>
          <p:spPr>
            <a:xfrm>
              <a:off x="25963720" y="13373377"/>
              <a:ext cx="2078182" cy="208072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Gerade Verbindung mit Pfeil 9">
              <a:extLst>
                <a:ext uri="{FF2B5EF4-FFF2-40B4-BE49-F238E27FC236}">
                  <a16:creationId xmlns:a16="http://schemas.microsoft.com/office/drawing/2014/main" id="{25ED80E5-AA44-0A41-93EF-B1A33D7D65C0}"/>
                </a:ext>
              </a:extLst>
            </p:cNvPr>
            <p:cNvCxnSpPr>
              <a:stCxn id="8" idx="3"/>
            </p:cNvCxnSpPr>
            <p:nvPr/>
          </p:nvCxnSpPr>
          <p:spPr>
            <a:xfrm flipV="1">
              <a:off x="16882374" y="8769927"/>
              <a:ext cx="1528360" cy="327947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2" name="Gerade Verbindung mit Pfeil 51">
              <a:extLst>
                <a:ext uri="{FF2B5EF4-FFF2-40B4-BE49-F238E27FC236}">
                  <a16:creationId xmlns:a16="http://schemas.microsoft.com/office/drawing/2014/main" id="{D24B24E7-6238-EB40-A7F5-F388069EB80D}"/>
                </a:ext>
              </a:extLst>
            </p:cNvPr>
            <p:cNvCxnSpPr>
              <a:cxnSpLocks/>
              <a:stCxn id="8" idx="3"/>
              <a:endCxn id="38" idx="1"/>
            </p:cNvCxnSpPr>
            <p:nvPr/>
          </p:nvCxnSpPr>
          <p:spPr>
            <a:xfrm flipV="1">
              <a:off x="16882374" y="11153362"/>
              <a:ext cx="1528360" cy="8960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Gerade Verbindung mit Pfeil 59">
              <a:extLst>
                <a:ext uri="{FF2B5EF4-FFF2-40B4-BE49-F238E27FC236}">
                  <a16:creationId xmlns:a16="http://schemas.microsoft.com/office/drawing/2014/main" id="{09C8CB8A-2A33-7E43-A119-82BFDE96E299}"/>
                </a:ext>
              </a:extLst>
            </p:cNvPr>
            <p:cNvCxnSpPr>
              <a:cxnSpLocks/>
              <a:stCxn id="8" idx="3"/>
              <a:endCxn id="39" idx="1"/>
            </p:cNvCxnSpPr>
            <p:nvPr/>
          </p:nvCxnSpPr>
          <p:spPr>
            <a:xfrm>
              <a:off x="16882374" y="12049404"/>
              <a:ext cx="1534883" cy="15012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Gerade Verbindung mit Pfeil 61">
              <a:extLst>
                <a:ext uri="{FF2B5EF4-FFF2-40B4-BE49-F238E27FC236}">
                  <a16:creationId xmlns:a16="http://schemas.microsoft.com/office/drawing/2014/main" id="{4375C85C-3D0C-9149-89BE-AF65C6D3CD09}"/>
                </a:ext>
              </a:extLst>
            </p:cNvPr>
            <p:cNvCxnSpPr>
              <a:cxnSpLocks/>
              <a:stCxn id="8" idx="3"/>
              <a:endCxn id="40" idx="1"/>
            </p:cNvCxnSpPr>
            <p:nvPr/>
          </p:nvCxnSpPr>
          <p:spPr>
            <a:xfrm>
              <a:off x="16882374" y="12049404"/>
              <a:ext cx="1541405" cy="38985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Gerade Verbindung mit Pfeil 64">
              <a:extLst>
                <a:ext uri="{FF2B5EF4-FFF2-40B4-BE49-F238E27FC236}">
                  <a16:creationId xmlns:a16="http://schemas.microsoft.com/office/drawing/2014/main" id="{48B6202A-64B2-8B4C-B415-3E9ACF6F9C23}"/>
                </a:ext>
              </a:extLst>
            </p:cNvPr>
            <p:cNvCxnSpPr>
              <a:cxnSpLocks/>
              <a:stCxn id="8" idx="3"/>
              <a:endCxn id="41" idx="1"/>
            </p:cNvCxnSpPr>
            <p:nvPr/>
          </p:nvCxnSpPr>
          <p:spPr>
            <a:xfrm>
              <a:off x="16882374" y="12049404"/>
              <a:ext cx="1547927" cy="62957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Gerade Verbindung mit Pfeil 66">
              <a:extLst>
                <a:ext uri="{FF2B5EF4-FFF2-40B4-BE49-F238E27FC236}">
                  <a16:creationId xmlns:a16="http://schemas.microsoft.com/office/drawing/2014/main" id="{F7DDC61E-F8A8-E546-8A2D-05AA24939D67}"/>
                </a:ext>
              </a:extLst>
            </p:cNvPr>
            <p:cNvCxnSpPr>
              <a:cxnSpLocks/>
              <a:stCxn id="36" idx="3"/>
              <a:endCxn id="42" idx="1"/>
            </p:cNvCxnSpPr>
            <p:nvPr/>
          </p:nvCxnSpPr>
          <p:spPr>
            <a:xfrm flipV="1">
              <a:off x="16882374" y="8756088"/>
              <a:ext cx="1554450" cy="565765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8" name="Gerade Verbindung mit Pfeil 67">
              <a:extLst>
                <a:ext uri="{FF2B5EF4-FFF2-40B4-BE49-F238E27FC236}">
                  <a16:creationId xmlns:a16="http://schemas.microsoft.com/office/drawing/2014/main" id="{B8F0BB49-C17E-3B4D-A4D0-754706195DE4}"/>
                </a:ext>
              </a:extLst>
            </p:cNvPr>
            <p:cNvCxnSpPr>
              <a:cxnSpLocks/>
              <a:stCxn id="36" idx="3"/>
              <a:endCxn id="38" idx="1"/>
            </p:cNvCxnSpPr>
            <p:nvPr/>
          </p:nvCxnSpPr>
          <p:spPr>
            <a:xfrm flipV="1">
              <a:off x="16882374" y="11153362"/>
              <a:ext cx="1528360" cy="326038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Gerade Verbindung mit Pfeil 68">
              <a:extLst>
                <a:ext uri="{FF2B5EF4-FFF2-40B4-BE49-F238E27FC236}">
                  <a16:creationId xmlns:a16="http://schemas.microsoft.com/office/drawing/2014/main" id="{EAB34396-9E89-1841-B9EE-02D6C46019C7}"/>
                </a:ext>
              </a:extLst>
            </p:cNvPr>
            <p:cNvCxnSpPr>
              <a:cxnSpLocks/>
              <a:stCxn id="36" idx="3"/>
              <a:endCxn id="39" idx="1"/>
            </p:cNvCxnSpPr>
            <p:nvPr/>
          </p:nvCxnSpPr>
          <p:spPr>
            <a:xfrm flipV="1">
              <a:off x="16882374" y="13550636"/>
              <a:ext cx="1534883" cy="86310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0" name="Gerade Verbindung mit Pfeil 69">
              <a:extLst>
                <a:ext uri="{FF2B5EF4-FFF2-40B4-BE49-F238E27FC236}">
                  <a16:creationId xmlns:a16="http://schemas.microsoft.com/office/drawing/2014/main" id="{9DDA77E7-65DF-0748-BB88-39D4774C1E0B}"/>
                </a:ext>
              </a:extLst>
            </p:cNvPr>
            <p:cNvCxnSpPr>
              <a:cxnSpLocks/>
              <a:stCxn id="36" idx="3"/>
              <a:endCxn id="40" idx="1"/>
            </p:cNvCxnSpPr>
            <p:nvPr/>
          </p:nvCxnSpPr>
          <p:spPr>
            <a:xfrm>
              <a:off x="16882374" y="14413742"/>
              <a:ext cx="1541405" cy="153416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Gerade Verbindung mit Pfeil 71">
              <a:extLst>
                <a:ext uri="{FF2B5EF4-FFF2-40B4-BE49-F238E27FC236}">
                  <a16:creationId xmlns:a16="http://schemas.microsoft.com/office/drawing/2014/main" id="{70365DA8-8BB5-D74F-92B6-D43D41C158AA}"/>
                </a:ext>
              </a:extLst>
            </p:cNvPr>
            <p:cNvCxnSpPr>
              <a:cxnSpLocks/>
              <a:stCxn id="36" idx="3"/>
              <a:endCxn id="41" idx="1"/>
            </p:cNvCxnSpPr>
            <p:nvPr/>
          </p:nvCxnSpPr>
          <p:spPr>
            <a:xfrm>
              <a:off x="16882374" y="14413742"/>
              <a:ext cx="1547927" cy="393144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5" name="Gerade Verbindung mit Pfeil 84">
              <a:extLst>
                <a:ext uri="{FF2B5EF4-FFF2-40B4-BE49-F238E27FC236}">
                  <a16:creationId xmlns:a16="http://schemas.microsoft.com/office/drawing/2014/main" id="{68706045-760E-4B43-AA0C-ABC3C447AEE4}"/>
                </a:ext>
              </a:extLst>
            </p:cNvPr>
            <p:cNvCxnSpPr>
              <a:cxnSpLocks/>
              <a:stCxn id="37" idx="3"/>
              <a:endCxn id="42" idx="1"/>
            </p:cNvCxnSpPr>
            <p:nvPr/>
          </p:nvCxnSpPr>
          <p:spPr>
            <a:xfrm flipV="1">
              <a:off x="16882374" y="8756088"/>
              <a:ext cx="1554450" cy="802199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8" name="Gerade Verbindung mit Pfeil 87">
              <a:extLst>
                <a:ext uri="{FF2B5EF4-FFF2-40B4-BE49-F238E27FC236}">
                  <a16:creationId xmlns:a16="http://schemas.microsoft.com/office/drawing/2014/main" id="{A2859AF9-27EE-8E4A-9E99-FD83465987FE}"/>
                </a:ext>
              </a:extLst>
            </p:cNvPr>
            <p:cNvCxnSpPr>
              <a:cxnSpLocks/>
              <a:stCxn id="37" idx="3"/>
              <a:endCxn id="38" idx="1"/>
            </p:cNvCxnSpPr>
            <p:nvPr/>
          </p:nvCxnSpPr>
          <p:spPr>
            <a:xfrm flipV="1">
              <a:off x="16882374" y="11153362"/>
              <a:ext cx="1528360" cy="56247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1" name="Gerade Verbindung mit Pfeil 90">
              <a:extLst>
                <a:ext uri="{FF2B5EF4-FFF2-40B4-BE49-F238E27FC236}">
                  <a16:creationId xmlns:a16="http://schemas.microsoft.com/office/drawing/2014/main" id="{EBC410F0-BD5F-6E47-8BDB-2CDA300E077E}"/>
                </a:ext>
              </a:extLst>
            </p:cNvPr>
            <p:cNvCxnSpPr>
              <a:cxnSpLocks/>
              <a:stCxn id="37" idx="3"/>
              <a:endCxn id="39" idx="1"/>
            </p:cNvCxnSpPr>
            <p:nvPr/>
          </p:nvCxnSpPr>
          <p:spPr>
            <a:xfrm flipV="1">
              <a:off x="16882374" y="13550636"/>
              <a:ext cx="1534883" cy="322744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Gerade Verbindung mit Pfeil 93">
              <a:extLst>
                <a:ext uri="{FF2B5EF4-FFF2-40B4-BE49-F238E27FC236}">
                  <a16:creationId xmlns:a16="http://schemas.microsoft.com/office/drawing/2014/main" id="{F94A4E2E-2E71-9646-B4EB-A481A2713658}"/>
                </a:ext>
              </a:extLst>
            </p:cNvPr>
            <p:cNvCxnSpPr>
              <a:cxnSpLocks/>
              <a:stCxn id="37" idx="3"/>
              <a:endCxn id="40" idx="1"/>
            </p:cNvCxnSpPr>
            <p:nvPr/>
          </p:nvCxnSpPr>
          <p:spPr>
            <a:xfrm flipV="1">
              <a:off x="16882374" y="15947910"/>
              <a:ext cx="1541405" cy="8301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7" name="Gerade Verbindung mit Pfeil 96">
              <a:extLst>
                <a:ext uri="{FF2B5EF4-FFF2-40B4-BE49-F238E27FC236}">
                  <a16:creationId xmlns:a16="http://schemas.microsoft.com/office/drawing/2014/main" id="{483A4C72-5143-4D45-91B3-0BF7DB1A9164}"/>
                </a:ext>
              </a:extLst>
            </p:cNvPr>
            <p:cNvCxnSpPr>
              <a:cxnSpLocks/>
              <a:stCxn id="37" idx="3"/>
              <a:endCxn id="41" idx="1"/>
            </p:cNvCxnSpPr>
            <p:nvPr/>
          </p:nvCxnSpPr>
          <p:spPr>
            <a:xfrm>
              <a:off x="16882374" y="16778080"/>
              <a:ext cx="1547927" cy="15671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Gerade Verbindung mit Pfeil 99">
              <a:extLst>
                <a:ext uri="{FF2B5EF4-FFF2-40B4-BE49-F238E27FC236}">
                  <a16:creationId xmlns:a16="http://schemas.microsoft.com/office/drawing/2014/main" id="{80615B21-23AC-164E-8370-FD9E794A6627}"/>
                </a:ext>
              </a:extLst>
            </p:cNvPr>
            <p:cNvCxnSpPr>
              <a:cxnSpLocks/>
              <a:stCxn id="42" idx="3"/>
              <a:endCxn id="50" idx="1"/>
            </p:cNvCxnSpPr>
            <p:nvPr/>
          </p:nvCxnSpPr>
          <p:spPr>
            <a:xfrm>
              <a:off x="20515006" y="8756088"/>
              <a:ext cx="156847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Gerade Verbindung mit Pfeil 102">
              <a:extLst>
                <a:ext uri="{FF2B5EF4-FFF2-40B4-BE49-F238E27FC236}">
                  <a16:creationId xmlns:a16="http://schemas.microsoft.com/office/drawing/2014/main" id="{25EB006C-F1DD-8641-A3B9-C5A4FAA00915}"/>
                </a:ext>
              </a:extLst>
            </p:cNvPr>
            <p:cNvCxnSpPr>
              <a:cxnSpLocks/>
              <a:endCxn id="43" idx="1"/>
            </p:cNvCxnSpPr>
            <p:nvPr/>
          </p:nvCxnSpPr>
          <p:spPr>
            <a:xfrm>
              <a:off x="20515006" y="11153362"/>
              <a:ext cx="154238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Gerade Verbindung mit Pfeil 105">
              <a:extLst>
                <a:ext uri="{FF2B5EF4-FFF2-40B4-BE49-F238E27FC236}">
                  <a16:creationId xmlns:a16="http://schemas.microsoft.com/office/drawing/2014/main" id="{17CB7D1C-6430-9042-A9A3-021851629F2E}"/>
                </a:ext>
              </a:extLst>
            </p:cNvPr>
            <p:cNvCxnSpPr>
              <a:cxnSpLocks/>
              <a:stCxn id="39" idx="3"/>
              <a:endCxn id="45" idx="1"/>
            </p:cNvCxnSpPr>
            <p:nvPr/>
          </p:nvCxnSpPr>
          <p:spPr>
            <a:xfrm>
              <a:off x="20495439" y="13550636"/>
              <a:ext cx="156847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Gerade Verbindung mit Pfeil 108">
              <a:extLst>
                <a:ext uri="{FF2B5EF4-FFF2-40B4-BE49-F238E27FC236}">
                  <a16:creationId xmlns:a16="http://schemas.microsoft.com/office/drawing/2014/main" id="{856CBC62-1A56-FC49-B19E-0FD807AD1C80}"/>
                </a:ext>
              </a:extLst>
            </p:cNvPr>
            <p:cNvCxnSpPr>
              <a:cxnSpLocks/>
              <a:stCxn id="40" idx="3"/>
              <a:endCxn id="47" idx="1"/>
            </p:cNvCxnSpPr>
            <p:nvPr/>
          </p:nvCxnSpPr>
          <p:spPr>
            <a:xfrm>
              <a:off x="20501961" y="15947910"/>
              <a:ext cx="156847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2" name="Gerade Verbindung mit Pfeil 111">
              <a:extLst>
                <a:ext uri="{FF2B5EF4-FFF2-40B4-BE49-F238E27FC236}">
                  <a16:creationId xmlns:a16="http://schemas.microsoft.com/office/drawing/2014/main" id="{042FEE82-EBFF-5F44-8A56-2530FC5803CD}"/>
                </a:ext>
              </a:extLst>
            </p:cNvPr>
            <p:cNvCxnSpPr>
              <a:cxnSpLocks/>
              <a:stCxn id="41" idx="3"/>
              <a:endCxn id="49" idx="1"/>
            </p:cNvCxnSpPr>
            <p:nvPr/>
          </p:nvCxnSpPr>
          <p:spPr>
            <a:xfrm>
              <a:off x="20508483" y="18345183"/>
              <a:ext cx="1568474"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Gerade Verbindung mit Pfeil 114">
              <a:extLst>
                <a:ext uri="{FF2B5EF4-FFF2-40B4-BE49-F238E27FC236}">
                  <a16:creationId xmlns:a16="http://schemas.microsoft.com/office/drawing/2014/main" id="{97A7D4D6-4FDD-7E4E-B755-1EA0594966B8}"/>
                </a:ext>
              </a:extLst>
            </p:cNvPr>
            <p:cNvCxnSpPr>
              <a:cxnSpLocks/>
              <a:stCxn id="41" idx="3"/>
              <a:endCxn id="47" idx="1"/>
            </p:cNvCxnSpPr>
            <p:nvPr/>
          </p:nvCxnSpPr>
          <p:spPr>
            <a:xfrm flipV="1">
              <a:off x="20508483" y="15947910"/>
              <a:ext cx="1561952" cy="239727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Gerade Verbindung mit Pfeil 117">
              <a:extLst>
                <a:ext uri="{FF2B5EF4-FFF2-40B4-BE49-F238E27FC236}">
                  <a16:creationId xmlns:a16="http://schemas.microsoft.com/office/drawing/2014/main" id="{4BDFBA50-BFF9-EC40-932B-18B248C54B2D}"/>
                </a:ext>
              </a:extLst>
            </p:cNvPr>
            <p:cNvCxnSpPr>
              <a:cxnSpLocks/>
              <a:stCxn id="41" idx="3"/>
              <a:endCxn id="45" idx="1"/>
            </p:cNvCxnSpPr>
            <p:nvPr/>
          </p:nvCxnSpPr>
          <p:spPr>
            <a:xfrm flipV="1">
              <a:off x="20508483" y="13550636"/>
              <a:ext cx="1555430" cy="47945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Gerade Verbindung mit Pfeil 120">
              <a:extLst>
                <a:ext uri="{FF2B5EF4-FFF2-40B4-BE49-F238E27FC236}">
                  <a16:creationId xmlns:a16="http://schemas.microsoft.com/office/drawing/2014/main" id="{B59CDAA8-C5C5-D743-9E56-EB32A94A9390}"/>
                </a:ext>
              </a:extLst>
            </p:cNvPr>
            <p:cNvCxnSpPr>
              <a:cxnSpLocks/>
              <a:stCxn id="41" idx="3"/>
              <a:endCxn id="43" idx="1"/>
            </p:cNvCxnSpPr>
            <p:nvPr/>
          </p:nvCxnSpPr>
          <p:spPr>
            <a:xfrm flipV="1">
              <a:off x="20508483" y="11153362"/>
              <a:ext cx="1548907" cy="71918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Gerade Verbindung mit Pfeil 123">
              <a:extLst>
                <a:ext uri="{FF2B5EF4-FFF2-40B4-BE49-F238E27FC236}">
                  <a16:creationId xmlns:a16="http://schemas.microsoft.com/office/drawing/2014/main" id="{C85D9711-105E-8A46-832C-6F6CAC6B44AD}"/>
                </a:ext>
              </a:extLst>
            </p:cNvPr>
            <p:cNvCxnSpPr>
              <a:cxnSpLocks/>
              <a:stCxn id="41" idx="3"/>
              <a:endCxn id="50" idx="1"/>
            </p:cNvCxnSpPr>
            <p:nvPr/>
          </p:nvCxnSpPr>
          <p:spPr>
            <a:xfrm flipV="1">
              <a:off x="20508483" y="8756088"/>
              <a:ext cx="1574997" cy="95890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Gerade Verbindung mit Pfeil 126">
              <a:extLst>
                <a:ext uri="{FF2B5EF4-FFF2-40B4-BE49-F238E27FC236}">
                  <a16:creationId xmlns:a16="http://schemas.microsoft.com/office/drawing/2014/main" id="{D2AA73B5-D9DC-4049-86CF-58855D3BC206}"/>
                </a:ext>
              </a:extLst>
            </p:cNvPr>
            <p:cNvCxnSpPr>
              <a:cxnSpLocks/>
              <a:stCxn id="40" idx="3"/>
              <a:endCxn id="49" idx="1"/>
            </p:cNvCxnSpPr>
            <p:nvPr/>
          </p:nvCxnSpPr>
          <p:spPr>
            <a:xfrm>
              <a:off x="20501961" y="15947910"/>
              <a:ext cx="1574996" cy="239727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Gerade Verbindung mit Pfeil 129">
              <a:extLst>
                <a:ext uri="{FF2B5EF4-FFF2-40B4-BE49-F238E27FC236}">
                  <a16:creationId xmlns:a16="http://schemas.microsoft.com/office/drawing/2014/main" id="{0E60AD50-6E6D-AA43-A6D1-BEAA181FAAAA}"/>
                </a:ext>
              </a:extLst>
            </p:cNvPr>
            <p:cNvCxnSpPr>
              <a:cxnSpLocks/>
              <a:stCxn id="40" idx="3"/>
              <a:endCxn id="45" idx="1"/>
            </p:cNvCxnSpPr>
            <p:nvPr/>
          </p:nvCxnSpPr>
          <p:spPr>
            <a:xfrm flipV="1">
              <a:off x="20501961" y="13550636"/>
              <a:ext cx="1561952"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Gerade Verbindung mit Pfeil 132">
              <a:extLst>
                <a:ext uri="{FF2B5EF4-FFF2-40B4-BE49-F238E27FC236}">
                  <a16:creationId xmlns:a16="http://schemas.microsoft.com/office/drawing/2014/main" id="{0A4EBA4B-8EE7-544A-80CF-54EB3B376863}"/>
                </a:ext>
              </a:extLst>
            </p:cNvPr>
            <p:cNvCxnSpPr>
              <a:cxnSpLocks/>
              <a:stCxn id="40" idx="3"/>
              <a:endCxn id="43" idx="1"/>
            </p:cNvCxnSpPr>
            <p:nvPr/>
          </p:nvCxnSpPr>
          <p:spPr>
            <a:xfrm flipV="1">
              <a:off x="20501961" y="11153362"/>
              <a:ext cx="1555429" cy="47945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Gerade Verbindung mit Pfeil 135">
              <a:extLst>
                <a:ext uri="{FF2B5EF4-FFF2-40B4-BE49-F238E27FC236}">
                  <a16:creationId xmlns:a16="http://schemas.microsoft.com/office/drawing/2014/main" id="{80C4AB26-C8A8-FE40-899F-7B168CBC1D8E}"/>
                </a:ext>
              </a:extLst>
            </p:cNvPr>
            <p:cNvCxnSpPr>
              <a:cxnSpLocks/>
              <a:stCxn id="40" idx="3"/>
              <a:endCxn id="50" idx="1"/>
            </p:cNvCxnSpPr>
            <p:nvPr/>
          </p:nvCxnSpPr>
          <p:spPr>
            <a:xfrm flipV="1">
              <a:off x="20501961" y="8756088"/>
              <a:ext cx="1581519" cy="71918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Gerade Verbindung mit Pfeil 138">
              <a:extLst>
                <a:ext uri="{FF2B5EF4-FFF2-40B4-BE49-F238E27FC236}">
                  <a16:creationId xmlns:a16="http://schemas.microsoft.com/office/drawing/2014/main" id="{04B2CFE6-14EA-2A48-999E-A5E5A4D7C75B}"/>
                </a:ext>
              </a:extLst>
            </p:cNvPr>
            <p:cNvCxnSpPr>
              <a:cxnSpLocks/>
              <a:stCxn id="39" idx="3"/>
              <a:endCxn id="49" idx="1"/>
            </p:cNvCxnSpPr>
            <p:nvPr/>
          </p:nvCxnSpPr>
          <p:spPr>
            <a:xfrm>
              <a:off x="20495439" y="13550636"/>
              <a:ext cx="1581518" cy="479454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Gerade Verbindung mit Pfeil 141">
              <a:extLst>
                <a:ext uri="{FF2B5EF4-FFF2-40B4-BE49-F238E27FC236}">
                  <a16:creationId xmlns:a16="http://schemas.microsoft.com/office/drawing/2014/main" id="{08086F5B-CBC8-AE43-B8EA-0EBE6B7CDA88}"/>
                </a:ext>
              </a:extLst>
            </p:cNvPr>
            <p:cNvCxnSpPr>
              <a:cxnSpLocks/>
              <a:stCxn id="39" idx="3"/>
              <a:endCxn id="47" idx="1"/>
            </p:cNvCxnSpPr>
            <p:nvPr/>
          </p:nvCxnSpPr>
          <p:spPr>
            <a:xfrm>
              <a:off x="20495439" y="13550636"/>
              <a:ext cx="1574996"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Gerade Verbindung mit Pfeil 144">
              <a:extLst>
                <a:ext uri="{FF2B5EF4-FFF2-40B4-BE49-F238E27FC236}">
                  <a16:creationId xmlns:a16="http://schemas.microsoft.com/office/drawing/2014/main" id="{E56BD46A-B39A-AB48-B136-215DD317CBC9}"/>
                </a:ext>
              </a:extLst>
            </p:cNvPr>
            <p:cNvCxnSpPr>
              <a:cxnSpLocks/>
              <a:stCxn id="39" idx="3"/>
              <a:endCxn id="43" idx="1"/>
            </p:cNvCxnSpPr>
            <p:nvPr/>
          </p:nvCxnSpPr>
          <p:spPr>
            <a:xfrm flipV="1">
              <a:off x="20495439" y="11153362"/>
              <a:ext cx="1561951"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Gerade Verbindung mit Pfeil 147">
              <a:extLst>
                <a:ext uri="{FF2B5EF4-FFF2-40B4-BE49-F238E27FC236}">
                  <a16:creationId xmlns:a16="http://schemas.microsoft.com/office/drawing/2014/main" id="{58A8BEB7-8BC1-6348-9B97-852BC806CB27}"/>
                </a:ext>
              </a:extLst>
            </p:cNvPr>
            <p:cNvCxnSpPr>
              <a:cxnSpLocks/>
              <a:stCxn id="39" idx="3"/>
              <a:endCxn id="50" idx="1"/>
            </p:cNvCxnSpPr>
            <p:nvPr/>
          </p:nvCxnSpPr>
          <p:spPr>
            <a:xfrm flipV="1">
              <a:off x="20495439" y="8756088"/>
              <a:ext cx="1588041" cy="47945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Gerade Verbindung mit Pfeil 150">
              <a:extLst>
                <a:ext uri="{FF2B5EF4-FFF2-40B4-BE49-F238E27FC236}">
                  <a16:creationId xmlns:a16="http://schemas.microsoft.com/office/drawing/2014/main" id="{1C96F1C0-E29B-B649-BCEF-54E5C4C273C8}"/>
                </a:ext>
              </a:extLst>
            </p:cNvPr>
            <p:cNvCxnSpPr>
              <a:cxnSpLocks/>
              <a:stCxn id="38" idx="3"/>
              <a:endCxn id="49" idx="1"/>
            </p:cNvCxnSpPr>
            <p:nvPr/>
          </p:nvCxnSpPr>
          <p:spPr>
            <a:xfrm>
              <a:off x="20488916" y="11153362"/>
              <a:ext cx="1588041" cy="71918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Gerade Verbindung mit Pfeil 153">
              <a:extLst>
                <a:ext uri="{FF2B5EF4-FFF2-40B4-BE49-F238E27FC236}">
                  <a16:creationId xmlns:a16="http://schemas.microsoft.com/office/drawing/2014/main" id="{25505309-528A-0447-874B-0E71BC91CFB6}"/>
                </a:ext>
              </a:extLst>
            </p:cNvPr>
            <p:cNvCxnSpPr>
              <a:cxnSpLocks/>
              <a:stCxn id="38" idx="3"/>
              <a:endCxn id="47" idx="1"/>
            </p:cNvCxnSpPr>
            <p:nvPr/>
          </p:nvCxnSpPr>
          <p:spPr>
            <a:xfrm>
              <a:off x="20488916" y="11153362"/>
              <a:ext cx="1581519" cy="47945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Gerade Verbindung mit Pfeil 156">
              <a:extLst>
                <a:ext uri="{FF2B5EF4-FFF2-40B4-BE49-F238E27FC236}">
                  <a16:creationId xmlns:a16="http://schemas.microsoft.com/office/drawing/2014/main" id="{482400E3-2958-1246-8BD5-CD456DFEAA7B}"/>
                </a:ext>
              </a:extLst>
            </p:cNvPr>
            <p:cNvCxnSpPr>
              <a:cxnSpLocks/>
              <a:stCxn id="38" idx="3"/>
              <a:endCxn id="45" idx="1"/>
            </p:cNvCxnSpPr>
            <p:nvPr/>
          </p:nvCxnSpPr>
          <p:spPr>
            <a:xfrm>
              <a:off x="20488916" y="11153362"/>
              <a:ext cx="1574997"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0" name="Gerade Verbindung mit Pfeil 159">
              <a:extLst>
                <a:ext uri="{FF2B5EF4-FFF2-40B4-BE49-F238E27FC236}">
                  <a16:creationId xmlns:a16="http://schemas.microsoft.com/office/drawing/2014/main" id="{040D97F3-C275-3241-93A2-CF57FE5E74C4}"/>
                </a:ext>
              </a:extLst>
            </p:cNvPr>
            <p:cNvCxnSpPr>
              <a:cxnSpLocks/>
              <a:stCxn id="38" idx="3"/>
              <a:endCxn id="50" idx="1"/>
            </p:cNvCxnSpPr>
            <p:nvPr/>
          </p:nvCxnSpPr>
          <p:spPr>
            <a:xfrm flipV="1">
              <a:off x="20488916" y="8756088"/>
              <a:ext cx="1594564"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3" name="Gerade Verbindung mit Pfeil 162">
              <a:extLst>
                <a:ext uri="{FF2B5EF4-FFF2-40B4-BE49-F238E27FC236}">
                  <a16:creationId xmlns:a16="http://schemas.microsoft.com/office/drawing/2014/main" id="{B8F949CC-0D03-FB49-9C2C-F956E618B7E5}"/>
                </a:ext>
              </a:extLst>
            </p:cNvPr>
            <p:cNvCxnSpPr>
              <a:cxnSpLocks/>
              <a:stCxn id="42" idx="3"/>
              <a:endCxn id="49" idx="1"/>
            </p:cNvCxnSpPr>
            <p:nvPr/>
          </p:nvCxnSpPr>
          <p:spPr>
            <a:xfrm>
              <a:off x="20515006" y="8756088"/>
              <a:ext cx="1561951" cy="95890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6" name="Gerade Verbindung mit Pfeil 165">
              <a:extLst>
                <a:ext uri="{FF2B5EF4-FFF2-40B4-BE49-F238E27FC236}">
                  <a16:creationId xmlns:a16="http://schemas.microsoft.com/office/drawing/2014/main" id="{EBF5FA6E-FF6E-404F-AFF5-719042D287BE}"/>
                </a:ext>
              </a:extLst>
            </p:cNvPr>
            <p:cNvCxnSpPr>
              <a:cxnSpLocks/>
              <a:stCxn id="42" idx="3"/>
              <a:endCxn id="47" idx="1"/>
            </p:cNvCxnSpPr>
            <p:nvPr/>
          </p:nvCxnSpPr>
          <p:spPr>
            <a:xfrm>
              <a:off x="20515006" y="8756088"/>
              <a:ext cx="1555429" cy="719182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9" name="Gerade Verbindung mit Pfeil 168">
              <a:extLst>
                <a:ext uri="{FF2B5EF4-FFF2-40B4-BE49-F238E27FC236}">
                  <a16:creationId xmlns:a16="http://schemas.microsoft.com/office/drawing/2014/main" id="{26C4DEBE-2204-514E-AB3E-2534D50E1CA0}"/>
                </a:ext>
              </a:extLst>
            </p:cNvPr>
            <p:cNvCxnSpPr>
              <a:cxnSpLocks/>
              <a:stCxn id="42" idx="3"/>
              <a:endCxn id="45" idx="1"/>
            </p:cNvCxnSpPr>
            <p:nvPr/>
          </p:nvCxnSpPr>
          <p:spPr>
            <a:xfrm>
              <a:off x="20515006" y="8756088"/>
              <a:ext cx="1548907" cy="47945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2" name="Gerade Verbindung mit Pfeil 171">
              <a:extLst>
                <a:ext uri="{FF2B5EF4-FFF2-40B4-BE49-F238E27FC236}">
                  <a16:creationId xmlns:a16="http://schemas.microsoft.com/office/drawing/2014/main" id="{25787961-DDD6-7E41-B4D3-A64AF5AB7F93}"/>
                </a:ext>
              </a:extLst>
            </p:cNvPr>
            <p:cNvCxnSpPr>
              <a:cxnSpLocks/>
              <a:stCxn id="42" idx="3"/>
              <a:endCxn id="43" idx="1"/>
            </p:cNvCxnSpPr>
            <p:nvPr/>
          </p:nvCxnSpPr>
          <p:spPr>
            <a:xfrm>
              <a:off x="20515006" y="8756088"/>
              <a:ext cx="1542384" cy="23972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6" name="Gerade Verbindung mit Pfeil 175">
              <a:extLst>
                <a:ext uri="{FF2B5EF4-FFF2-40B4-BE49-F238E27FC236}">
                  <a16:creationId xmlns:a16="http://schemas.microsoft.com/office/drawing/2014/main" id="{B696FAC8-7B71-EE4A-A595-CBD78809752F}"/>
                </a:ext>
              </a:extLst>
            </p:cNvPr>
            <p:cNvCxnSpPr>
              <a:cxnSpLocks/>
              <a:stCxn id="50" idx="3"/>
              <a:endCxn id="51" idx="1"/>
            </p:cNvCxnSpPr>
            <p:nvPr/>
          </p:nvCxnSpPr>
          <p:spPr>
            <a:xfrm>
              <a:off x="24161662" y="8756088"/>
              <a:ext cx="1802058" cy="565765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8" name="Gerade Verbindung mit Pfeil 177">
              <a:extLst>
                <a:ext uri="{FF2B5EF4-FFF2-40B4-BE49-F238E27FC236}">
                  <a16:creationId xmlns:a16="http://schemas.microsoft.com/office/drawing/2014/main" id="{511CBF6F-C72C-A040-AFAB-78C28B32566B}"/>
                </a:ext>
              </a:extLst>
            </p:cNvPr>
            <p:cNvCxnSpPr>
              <a:cxnSpLocks/>
              <a:stCxn id="43" idx="3"/>
              <a:endCxn id="51" idx="1"/>
            </p:cNvCxnSpPr>
            <p:nvPr/>
          </p:nvCxnSpPr>
          <p:spPr>
            <a:xfrm>
              <a:off x="24135572" y="11153362"/>
              <a:ext cx="1828148" cy="32603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Gerade Verbindung mit Pfeil 180">
              <a:extLst>
                <a:ext uri="{FF2B5EF4-FFF2-40B4-BE49-F238E27FC236}">
                  <a16:creationId xmlns:a16="http://schemas.microsoft.com/office/drawing/2014/main" id="{5B054DDD-8452-F646-A5DA-2C79F626C3CC}"/>
                </a:ext>
              </a:extLst>
            </p:cNvPr>
            <p:cNvCxnSpPr>
              <a:cxnSpLocks/>
              <a:stCxn id="45" idx="3"/>
              <a:endCxn id="51" idx="1"/>
            </p:cNvCxnSpPr>
            <p:nvPr/>
          </p:nvCxnSpPr>
          <p:spPr>
            <a:xfrm>
              <a:off x="24142095" y="13550637"/>
              <a:ext cx="1821625" cy="8631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Gerade Verbindung mit Pfeil 185">
              <a:extLst>
                <a:ext uri="{FF2B5EF4-FFF2-40B4-BE49-F238E27FC236}">
                  <a16:creationId xmlns:a16="http://schemas.microsoft.com/office/drawing/2014/main" id="{11D5BCE0-5D48-0E47-8ACC-2E2A0C14447C}"/>
                </a:ext>
              </a:extLst>
            </p:cNvPr>
            <p:cNvCxnSpPr>
              <a:cxnSpLocks/>
              <a:stCxn id="47" idx="3"/>
              <a:endCxn id="51" idx="1"/>
            </p:cNvCxnSpPr>
            <p:nvPr/>
          </p:nvCxnSpPr>
          <p:spPr>
            <a:xfrm flipV="1">
              <a:off x="24148617" y="14413741"/>
              <a:ext cx="1815103" cy="153417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Gerade Verbindung mit Pfeil 188">
              <a:extLst>
                <a:ext uri="{FF2B5EF4-FFF2-40B4-BE49-F238E27FC236}">
                  <a16:creationId xmlns:a16="http://schemas.microsoft.com/office/drawing/2014/main" id="{F051962E-FB81-B145-B69F-61AF7CAD0630}"/>
                </a:ext>
              </a:extLst>
            </p:cNvPr>
            <p:cNvCxnSpPr>
              <a:cxnSpLocks/>
              <a:stCxn id="49" idx="3"/>
              <a:endCxn id="51" idx="1"/>
            </p:cNvCxnSpPr>
            <p:nvPr/>
          </p:nvCxnSpPr>
          <p:spPr>
            <a:xfrm flipV="1">
              <a:off x="24155139" y="14413741"/>
              <a:ext cx="1808581" cy="39314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68" name="Textfeld 1067">
              <a:extLst>
                <a:ext uri="{FF2B5EF4-FFF2-40B4-BE49-F238E27FC236}">
                  <a16:creationId xmlns:a16="http://schemas.microsoft.com/office/drawing/2014/main" id="{B9A99973-A045-BA49-89D6-4DD0890C124A}"/>
                </a:ext>
              </a:extLst>
            </p:cNvPr>
            <p:cNvSpPr txBox="1"/>
            <p:nvPr/>
          </p:nvSpPr>
          <p:spPr>
            <a:xfrm>
              <a:off x="14933322" y="19995459"/>
              <a:ext cx="1819922" cy="523220"/>
            </a:xfrm>
            <a:prstGeom prst="rect">
              <a:avLst/>
            </a:prstGeom>
            <a:noFill/>
          </p:spPr>
          <p:txBody>
            <a:bodyPr wrap="none" rtlCol="0">
              <a:spAutoFit/>
            </a:bodyPr>
            <a:lstStyle/>
            <a:p>
              <a:pPr algn="ctr"/>
              <a:r>
                <a:rPr lang="en-US" sz="2800" dirty="0"/>
                <a:t>Input Layer</a:t>
              </a:r>
            </a:p>
          </p:txBody>
        </p:sp>
        <p:sp>
          <p:nvSpPr>
            <p:cNvPr id="193" name="Textfeld 192">
              <a:extLst>
                <a:ext uri="{FF2B5EF4-FFF2-40B4-BE49-F238E27FC236}">
                  <a16:creationId xmlns:a16="http://schemas.microsoft.com/office/drawing/2014/main" id="{B22E4882-2C2E-6B45-A70B-79CA69EE4897}"/>
                </a:ext>
              </a:extLst>
            </p:cNvPr>
            <p:cNvSpPr txBox="1"/>
            <p:nvPr/>
          </p:nvSpPr>
          <p:spPr>
            <a:xfrm>
              <a:off x="18773543" y="19780017"/>
              <a:ext cx="1404744" cy="954107"/>
            </a:xfrm>
            <a:prstGeom prst="rect">
              <a:avLst/>
            </a:prstGeom>
            <a:noFill/>
          </p:spPr>
          <p:txBody>
            <a:bodyPr wrap="none" rtlCol="0">
              <a:spAutoFit/>
            </a:bodyPr>
            <a:lstStyle/>
            <a:p>
              <a:pPr algn="ctr"/>
              <a:r>
                <a:rPr lang="en-US" sz="2800" dirty="0"/>
                <a:t>Hidden </a:t>
              </a:r>
            </a:p>
            <a:p>
              <a:pPr algn="ctr"/>
              <a:r>
                <a:rPr lang="en-US" sz="2800" dirty="0"/>
                <a:t>Layer #1</a:t>
              </a:r>
            </a:p>
          </p:txBody>
        </p:sp>
        <p:sp>
          <p:nvSpPr>
            <p:cNvPr id="194" name="Textfeld 193">
              <a:extLst>
                <a:ext uri="{FF2B5EF4-FFF2-40B4-BE49-F238E27FC236}">
                  <a16:creationId xmlns:a16="http://schemas.microsoft.com/office/drawing/2014/main" id="{EB800BF9-E854-6F4F-8CA1-E1554AC9E11B}"/>
                </a:ext>
              </a:extLst>
            </p:cNvPr>
            <p:cNvSpPr txBox="1"/>
            <p:nvPr/>
          </p:nvSpPr>
          <p:spPr>
            <a:xfrm>
              <a:off x="22407154" y="19786239"/>
              <a:ext cx="1404744" cy="954107"/>
            </a:xfrm>
            <a:prstGeom prst="rect">
              <a:avLst/>
            </a:prstGeom>
            <a:noFill/>
          </p:spPr>
          <p:txBody>
            <a:bodyPr wrap="none" rtlCol="0">
              <a:spAutoFit/>
            </a:bodyPr>
            <a:lstStyle/>
            <a:p>
              <a:pPr algn="ctr"/>
              <a:r>
                <a:rPr lang="en-US" sz="2800" dirty="0"/>
                <a:t>Hidden </a:t>
              </a:r>
            </a:p>
            <a:p>
              <a:pPr algn="ctr"/>
              <a:r>
                <a:rPr lang="en-US" sz="2800" dirty="0"/>
                <a:t>Layer #2</a:t>
              </a:r>
            </a:p>
          </p:txBody>
        </p:sp>
        <p:sp>
          <p:nvSpPr>
            <p:cNvPr id="195" name="Textfeld 194">
              <a:extLst>
                <a:ext uri="{FF2B5EF4-FFF2-40B4-BE49-F238E27FC236}">
                  <a16:creationId xmlns:a16="http://schemas.microsoft.com/office/drawing/2014/main" id="{82DFAA83-A695-F340-92D4-54ECAB805447}"/>
                </a:ext>
              </a:extLst>
            </p:cNvPr>
            <p:cNvSpPr txBox="1"/>
            <p:nvPr/>
          </p:nvSpPr>
          <p:spPr>
            <a:xfrm>
              <a:off x="26387899" y="19780016"/>
              <a:ext cx="1229824" cy="954106"/>
            </a:xfrm>
            <a:prstGeom prst="rect">
              <a:avLst/>
            </a:prstGeom>
            <a:noFill/>
          </p:spPr>
          <p:txBody>
            <a:bodyPr wrap="none" rtlCol="0">
              <a:spAutoFit/>
            </a:bodyPr>
            <a:lstStyle/>
            <a:p>
              <a:pPr algn="ctr"/>
              <a:r>
                <a:rPr lang="en-US" sz="2800" dirty="0"/>
                <a:t>Output</a:t>
              </a:r>
            </a:p>
            <a:p>
              <a:pPr algn="ctr"/>
              <a:r>
                <a:rPr lang="en-US" sz="2800" dirty="0"/>
                <a:t>Layer</a:t>
              </a:r>
            </a:p>
          </p:txBody>
        </p:sp>
      </p:grpSp>
      <p:sp>
        <p:nvSpPr>
          <p:cNvPr id="197" name="TextBox 17">
            <a:extLst>
              <a:ext uri="{FF2B5EF4-FFF2-40B4-BE49-F238E27FC236}">
                <a16:creationId xmlns:a16="http://schemas.microsoft.com/office/drawing/2014/main" id="{D44C7760-F2C9-5243-843E-483E384E37D4}"/>
              </a:ext>
            </a:extLst>
          </p:cNvPr>
          <p:cNvSpPr txBox="1"/>
          <p:nvPr/>
        </p:nvSpPr>
        <p:spPr>
          <a:xfrm>
            <a:off x="11895210" y="11706496"/>
            <a:ext cx="20625973"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Figure 3:  </a:t>
            </a:r>
            <a:r>
              <a:rPr lang="en-US" dirty="0"/>
              <a:t>A typical 2-layer neural network architecture. Images are inputted into the hidden layer and are transformed using an activation function to the next hidden layers [5].</a:t>
            </a:r>
          </a:p>
        </p:txBody>
      </p:sp>
      <p:pic>
        <p:nvPicPr>
          <p:cNvPr id="3" name="Picture 2">
            <a:extLst>
              <a:ext uri="{FF2B5EF4-FFF2-40B4-BE49-F238E27FC236}">
                <a16:creationId xmlns:a16="http://schemas.microsoft.com/office/drawing/2014/main" id="{5B7D9123-D54D-1D43-A5E4-F4513D28DFCD}"/>
              </a:ext>
            </a:extLst>
          </p:cNvPr>
          <p:cNvPicPr>
            <a:picLocks noChangeAspect="1"/>
          </p:cNvPicPr>
          <p:nvPr/>
        </p:nvPicPr>
        <p:blipFill>
          <a:blip r:link="rId6"/>
          <a:stretch>
            <a:fillRect/>
          </a:stretch>
        </p:blipFill>
        <p:spPr>
          <a:xfrm>
            <a:off x="1270000" y="1270000"/>
            <a:ext cx="63500" cy="76200"/>
          </a:xfrm>
          <a:prstGeom prst="rect">
            <a:avLst/>
          </a:prstGeom>
        </p:spPr>
      </p:pic>
      <p:pic>
        <p:nvPicPr>
          <p:cNvPr id="9" name="Picture 8">
            <a:extLst>
              <a:ext uri="{FF2B5EF4-FFF2-40B4-BE49-F238E27FC236}">
                <a16:creationId xmlns:a16="http://schemas.microsoft.com/office/drawing/2014/main" id="{6A13458E-732F-C542-898F-716A60A344CA}"/>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22660475" y="13094272"/>
            <a:ext cx="9986452" cy="6163068"/>
          </a:xfrm>
          <a:prstGeom prst="rect">
            <a:avLst/>
          </a:prstGeom>
        </p:spPr>
      </p:pic>
      <p:pic>
        <p:nvPicPr>
          <p:cNvPr id="12" name="Picture 11">
            <a:extLst>
              <a:ext uri="{FF2B5EF4-FFF2-40B4-BE49-F238E27FC236}">
                <a16:creationId xmlns:a16="http://schemas.microsoft.com/office/drawing/2014/main" id="{DC8EFDC6-894C-6545-8D81-629CBC93C25D}"/>
              </a:ext>
            </a:extLst>
          </p:cNvPr>
          <p:cNvPicPr>
            <a:picLocks noChangeAspect="1"/>
          </p:cNvPicPr>
          <p:nvPr/>
        </p:nvPicPr>
        <p:blipFill>
          <a:blip r:embed="rId8"/>
          <a:stretch>
            <a:fillRect/>
          </a:stretch>
        </p:blipFill>
        <p:spPr>
          <a:xfrm>
            <a:off x="11510709" y="12866968"/>
            <a:ext cx="11044491" cy="6816029"/>
          </a:xfrm>
          <a:prstGeom prst="rect">
            <a:avLst/>
          </a:prstGeom>
        </p:spPr>
      </p:pic>
      <p:sp>
        <p:nvSpPr>
          <p:cNvPr id="14" name="Rectangle 1">
            <a:extLst>
              <a:ext uri="{FF2B5EF4-FFF2-40B4-BE49-F238E27FC236}">
                <a16:creationId xmlns:a16="http://schemas.microsoft.com/office/drawing/2014/main" id="{C5EA77DB-5F71-A545-9CB8-7CD4086F2625}"/>
              </a:ext>
            </a:extLst>
          </p:cNvPr>
          <p:cNvSpPr>
            <a:spLocks noChangeArrowheads="1"/>
          </p:cNvSpPr>
          <p:nvPr/>
        </p:nvSpPr>
        <p:spPr bwMode="auto">
          <a:xfrm>
            <a:off x="16459200" y="14601825"/>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05" name="TextBox 17">
            <a:extLst>
              <a:ext uri="{FF2B5EF4-FFF2-40B4-BE49-F238E27FC236}">
                <a16:creationId xmlns:a16="http://schemas.microsoft.com/office/drawing/2014/main" id="{FD507FBB-6CDF-9D4D-9C55-6CB3C36124C2}"/>
              </a:ext>
            </a:extLst>
          </p:cNvPr>
          <p:cNvSpPr txBox="1"/>
          <p:nvPr/>
        </p:nvSpPr>
        <p:spPr>
          <a:xfrm>
            <a:off x="11505140" y="19590641"/>
            <a:ext cx="11044491"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Figure 4:  </a:t>
            </a:r>
            <a:r>
              <a:rPr lang="en-US" dirty="0" err="1"/>
              <a:t>Barplot</a:t>
            </a:r>
            <a:r>
              <a:rPr lang="en-US" dirty="0"/>
              <a:t> of each Layer and permutation combination concerning the mean accuracy for ten trials. There is a huge drop of mean accuracy by Layer 16.</a:t>
            </a:r>
          </a:p>
        </p:txBody>
      </p:sp>
      <p:sp>
        <p:nvSpPr>
          <p:cNvPr id="107" name="TextBox 17">
            <a:extLst>
              <a:ext uri="{FF2B5EF4-FFF2-40B4-BE49-F238E27FC236}">
                <a16:creationId xmlns:a16="http://schemas.microsoft.com/office/drawing/2014/main" id="{42C944BA-2BAF-BA49-9AF0-DB63BDEB3016}"/>
              </a:ext>
            </a:extLst>
          </p:cNvPr>
          <p:cNvSpPr txBox="1"/>
          <p:nvPr/>
        </p:nvSpPr>
        <p:spPr>
          <a:xfrm>
            <a:off x="23128690" y="19595028"/>
            <a:ext cx="9050021"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Figure 5:  </a:t>
            </a:r>
            <a:r>
              <a:rPr lang="en-US" dirty="0"/>
              <a:t>Boxplot of each Layer with the permutations as points in the boxplots. The variance for Layer 4 is visually bigger than for a model with 2 Layers.</a:t>
            </a:r>
          </a:p>
        </p:txBody>
      </p:sp>
      <p:sp>
        <p:nvSpPr>
          <p:cNvPr id="108" name="TextBox 17">
            <a:extLst>
              <a:ext uri="{FF2B5EF4-FFF2-40B4-BE49-F238E27FC236}">
                <a16:creationId xmlns:a16="http://schemas.microsoft.com/office/drawing/2014/main" id="{D4B3B5D5-5FAA-3249-BBA4-19890222439D}"/>
              </a:ext>
            </a:extLst>
          </p:cNvPr>
          <p:cNvSpPr txBox="1"/>
          <p:nvPr/>
        </p:nvSpPr>
        <p:spPr>
          <a:xfrm>
            <a:off x="11451254" y="31378257"/>
            <a:ext cx="21409422" cy="646331"/>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Figure 6:  </a:t>
            </a:r>
            <a:r>
              <a:rPr lang="en-US" dirty="0"/>
              <a:t>Testing results with ANOVA analysis. If the p-value is greater than 0.05, then there is a significant difference in the value of the method. These tables show that in the delay there is a significant difference in the testing data. </a:t>
            </a:r>
          </a:p>
        </p:txBody>
      </p:sp>
    </p:spTree>
    <p:extLst>
      <p:ext uri="{BB962C8B-B14F-4D97-AF65-F5344CB8AC3E}">
        <p14:creationId xmlns:p14="http://schemas.microsoft.com/office/powerpoint/2010/main" val="11976801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FE4E19589F1BC47A1BDA7FF4F72CFF7" ma:contentTypeVersion="0" ma:contentTypeDescription="Create a new document." ma:contentTypeScope="" ma:versionID="5e9293e5c0e1c19927866beb47b8e25a">
  <xsd:schema xmlns:xsd="http://www.w3.org/2001/XMLSchema" xmlns:xs="http://www.w3.org/2001/XMLSchema" xmlns:p="http://schemas.microsoft.com/office/2006/metadata/properties" targetNamespace="http://schemas.microsoft.com/office/2006/metadata/properties" ma:root="true" ma:fieldsID="41e807078281c5f88ead4b6fee991b6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68B3E1D-A0EC-4904-A5ED-8CE826E9CF62}">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6E2187C0-F1F5-44CD-9295-1132230799CD}">
  <ds:schemaRefs>
    <ds:schemaRef ds:uri="http://schemas.microsoft.com/sharepoint/v3/contenttype/forms"/>
  </ds:schemaRefs>
</ds:datastoreItem>
</file>

<file path=customXml/itemProps3.xml><?xml version="1.0" encoding="utf-8"?>
<ds:datastoreItem xmlns:ds="http://schemas.openxmlformats.org/officeDocument/2006/customXml" ds:itemID="{C7C62E7A-5934-4C59-B8A0-00649C4E7C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TotalTime>239</TotalTime>
  <Words>1492</Words>
  <Application>Microsoft Office PowerPoint</Application>
  <PresentationFormat>Custom</PresentationFormat>
  <Paragraphs>139</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Jose Antonio Muguira Iturralde</dc:creator>
  <cp:lastModifiedBy> </cp:lastModifiedBy>
  <cp:revision>147</cp:revision>
  <cp:lastPrinted>2017-08-25T17:01:32Z</cp:lastPrinted>
  <dcterms:created xsi:type="dcterms:W3CDTF">2017-08-08T19:14:18Z</dcterms:created>
  <dcterms:modified xsi:type="dcterms:W3CDTF">2020-09-02T14:10:49Z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0x010100AFE4E19589F1BC47A1BDA7FF4F72CFF7</vt:lpwstr>
  </property>
</Properties>
</file>

<file path=docProps/thumbnail.jpeg>
</file>